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0" r:id="rId6"/>
    <p:sldId id="286" r:id="rId7"/>
    <p:sldId id="288" r:id="rId8"/>
    <p:sldId id="287" r:id="rId9"/>
    <p:sldId id="282" r:id="rId10"/>
    <p:sldId id="271" r:id="rId11"/>
    <p:sldId id="272" r:id="rId12"/>
    <p:sldId id="281" r:id="rId13"/>
    <p:sldId id="273" r:id="rId14"/>
    <p:sldId id="274" r:id="rId15"/>
    <p:sldId id="285" r:id="rId16"/>
    <p:sldId id="284" r:id="rId17"/>
    <p:sldId id="289" r:id="rId18"/>
    <p:sldId id="283" r:id="rId19"/>
  </p:sldIdLst>
  <p:sldSz cx="13717588" cy="7715250"/>
  <p:notesSz cx="6858000" cy="9144000"/>
  <p:defaultTextStyle>
    <a:defPPr>
      <a:defRPr lang="en-US"/>
    </a:defPPr>
    <a:lvl1pPr marL="0" algn="l" defTabSz="10281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14086" algn="l" defTabSz="10281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28174" algn="l" defTabSz="10281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42259" algn="l" defTabSz="10281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56347" algn="l" defTabSz="10281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570432" algn="l" defTabSz="10281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084519" algn="l" defTabSz="10281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598605" algn="l" defTabSz="10281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12691" algn="l" defTabSz="10281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B9C3E072-3BD2-445F-BAB0-3F5AE19C4913}">
          <p14:sldIdLst>
            <p14:sldId id="256"/>
            <p14:sldId id="270"/>
            <p14:sldId id="286"/>
            <p14:sldId id="288"/>
            <p14:sldId id="287"/>
            <p14:sldId id="282"/>
            <p14:sldId id="271"/>
            <p14:sldId id="272"/>
            <p14:sldId id="281"/>
            <p14:sldId id="273"/>
            <p14:sldId id="274"/>
            <p14:sldId id="285"/>
            <p14:sldId id="284"/>
            <p14:sldId id="289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30">
          <p15:clr>
            <a:srgbClr val="A4A3A4"/>
          </p15:clr>
        </p15:guide>
        <p15:guide id="2" pos="43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0B"/>
    <a:srgbClr val="FF6600"/>
    <a:srgbClr val="F5750B"/>
    <a:srgbClr val="004782"/>
    <a:srgbClr val="FF4218"/>
    <a:srgbClr val="F3F1F1"/>
    <a:srgbClr val="060C28"/>
    <a:srgbClr val="00176A"/>
    <a:srgbClr val="041B31"/>
    <a:srgbClr val="363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29" autoAdjust="0"/>
    <p:restoredTop sz="96202" autoAdjust="0"/>
  </p:normalViewPr>
  <p:slideViewPr>
    <p:cSldViewPr snapToGrid="0" snapToObjects="1">
      <p:cViewPr varScale="1">
        <p:scale>
          <a:sx n="57" d="100"/>
          <a:sy n="57" d="100"/>
        </p:scale>
        <p:origin x="546" y="78"/>
      </p:cViewPr>
      <p:guideLst>
        <p:guide orient="horz" pos="2430"/>
        <p:guide pos="43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36562-6A37-43E4-89DB-BDCB2270F7C5}" type="datetimeFigureOut">
              <a:rPr lang="fi-FI" smtClean="0"/>
              <a:t>23.7.2020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33354-61BF-4560-A1F1-D8AD3E8DF10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9689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7/23/2020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4086" rtl="0" eaLnBrk="1" latinLnBrk="0" hangingPunct="1">
      <a:defRPr sz="1400" kern="1200">
        <a:solidFill>
          <a:schemeClr val="tx1"/>
        </a:solidFill>
        <a:latin typeface="Calibri Light"/>
        <a:ea typeface="+mn-ea"/>
        <a:cs typeface="+mn-cs"/>
      </a:defRPr>
    </a:lvl1pPr>
    <a:lvl2pPr marL="514086" algn="l" defTabSz="514086" rtl="0" eaLnBrk="1" latinLnBrk="0" hangingPunct="1">
      <a:defRPr sz="1400" kern="1200">
        <a:solidFill>
          <a:schemeClr val="tx1"/>
        </a:solidFill>
        <a:latin typeface="Calibri Light"/>
        <a:ea typeface="+mn-ea"/>
        <a:cs typeface="+mn-cs"/>
      </a:defRPr>
    </a:lvl2pPr>
    <a:lvl3pPr marL="1028174" algn="l" defTabSz="514086" rtl="0" eaLnBrk="1" latinLnBrk="0" hangingPunct="1">
      <a:defRPr sz="1400" kern="1200">
        <a:solidFill>
          <a:schemeClr val="tx1"/>
        </a:solidFill>
        <a:latin typeface="Calibri Light"/>
        <a:ea typeface="+mn-ea"/>
        <a:cs typeface="+mn-cs"/>
      </a:defRPr>
    </a:lvl3pPr>
    <a:lvl4pPr marL="1542259" algn="l" defTabSz="514086" rtl="0" eaLnBrk="1" latinLnBrk="0" hangingPunct="1">
      <a:defRPr sz="1400" kern="1200">
        <a:solidFill>
          <a:schemeClr val="tx1"/>
        </a:solidFill>
        <a:latin typeface="Calibri Light"/>
        <a:ea typeface="+mn-ea"/>
        <a:cs typeface="+mn-cs"/>
      </a:defRPr>
    </a:lvl4pPr>
    <a:lvl5pPr marL="2056347" algn="l" defTabSz="514086" rtl="0" eaLnBrk="1" latinLnBrk="0" hangingPunct="1">
      <a:defRPr sz="1400" kern="1200">
        <a:solidFill>
          <a:schemeClr val="tx1"/>
        </a:solidFill>
        <a:latin typeface="Calibri Light"/>
        <a:ea typeface="+mn-ea"/>
        <a:cs typeface="+mn-cs"/>
      </a:defRPr>
    </a:lvl5pPr>
    <a:lvl6pPr marL="2570432" algn="l" defTabSz="514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084519" algn="l" defTabSz="514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598605" algn="l" defTabSz="514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12691" algn="l" defTabSz="51408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2817128" y="6410625"/>
            <a:ext cx="8083336" cy="39643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ts val="2249"/>
              </a:lnSpc>
              <a:buFontTx/>
              <a:buNone/>
              <a:defRPr lang="fi-FI" sz="2300" kern="1200" baseline="0" dirty="0" smtClean="0">
                <a:solidFill>
                  <a:schemeClr val="tx1"/>
                </a:solidFill>
                <a:latin typeface="Corbel" panose="020B0503020204020204" pitchFamily="34" charset="0"/>
                <a:ea typeface="Montserrat Semi Bold" charset="0"/>
                <a:cs typeface="Montserrat Semi Bold" charset="0"/>
              </a:defRPr>
            </a:lvl1pPr>
            <a:lvl2pPr marL="514086" indent="0">
              <a:buFontTx/>
              <a:buNone/>
              <a:defRPr sz="1400"/>
            </a:lvl2pPr>
            <a:lvl3pPr marL="1028174" indent="0">
              <a:buFontTx/>
              <a:buNone/>
              <a:defRPr sz="1400"/>
            </a:lvl3pPr>
            <a:lvl4pPr marL="1542259" indent="0">
              <a:buFontTx/>
              <a:buNone/>
              <a:defRPr sz="1400"/>
            </a:lvl4pPr>
            <a:lvl5pPr marL="2056347" indent="0">
              <a:buFontTx/>
              <a:buNone/>
              <a:defRPr sz="1400"/>
            </a:lvl5pPr>
          </a:lstStyle>
          <a:p>
            <a:pPr lvl="0"/>
            <a:r>
              <a:rPr lang="fi-FI" dirty="0"/>
              <a:t>Esittäjä | Tilaisuus | Päivämäärä</a:t>
            </a:r>
          </a:p>
        </p:txBody>
      </p:sp>
      <p:sp>
        <p:nvSpPr>
          <p:cNvPr id="9" name="Otsikko 10"/>
          <p:cNvSpPr>
            <a:spLocks noGrp="1"/>
          </p:cNvSpPr>
          <p:nvPr>
            <p:ph type="title" hasCustomPrompt="1"/>
          </p:nvPr>
        </p:nvSpPr>
        <p:spPr>
          <a:xfrm>
            <a:off x="707499" y="4968114"/>
            <a:ext cx="12271863" cy="926965"/>
          </a:xfrm>
        </p:spPr>
        <p:txBody>
          <a:bodyPr anchor="b">
            <a:normAutofit/>
          </a:bodyPr>
          <a:lstStyle>
            <a:lvl1pPr algn="ctr">
              <a:defRPr lang="fi-FI" sz="5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i-FI" dirty="0"/>
              <a:t>LYHYT OTSIKKO ISOILLA KIRJAIMILLA</a:t>
            </a:r>
          </a:p>
        </p:txBody>
      </p:sp>
      <p:cxnSp>
        <p:nvCxnSpPr>
          <p:cNvPr id="6" name="Suora yhdysviiva 5"/>
          <p:cNvCxnSpPr/>
          <p:nvPr userDrawn="1"/>
        </p:nvCxnSpPr>
        <p:spPr>
          <a:xfrm>
            <a:off x="4562788" y="6146783"/>
            <a:ext cx="44872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1133" y="1438192"/>
            <a:ext cx="2990523" cy="298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1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7"/>
          <p:cNvSpPr>
            <a:spLocks noGrp="1"/>
          </p:cNvSpPr>
          <p:nvPr>
            <p:ph type="title" hasCustomPrompt="1"/>
          </p:nvPr>
        </p:nvSpPr>
        <p:spPr>
          <a:xfrm>
            <a:off x="800669" y="410770"/>
            <a:ext cx="11973836" cy="1432318"/>
          </a:xfrm>
        </p:spPr>
        <p:txBody>
          <a:bodyPr>
            <a:normAutofit/>
          </a:bodyPr>
          <a:lstStyle>
            <a:lvl1pPr>
              <a:defRPr sz="4500" baseline="0"/>
            </a:lvl1pPr>
          </a:lstStyle>
          <a:p>
            <a:r>
              <a:rPr lang="fi-FI" dirty="0"/>
              <a:t>ESIMERKKI  TYYLISTÄ JA PITUUDESTA</a:t>
            </a:r>
          </a:p>
        </p:txBody>
      </p:sp>
      <p:sp>
        <p:nvSpPr>
          <p:cNvPr id="11" name="Sisällön paikkamerkki 2"/>
          <p:cNvSpPr>
            <a:spLocks noGrp="1"/>
          </p:cNvSpPr>
          <p:nvPr>
            <p:ph sz="quarter" idx="10"/>
          </p:nvPr>
        </p:nvSpPr>
        <p:spPr>
          <a:xfrm>
            <a:off x="800669" y="2592881"/>
            <a:ext cx="5671764" cy="435620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2" name="Sisällön paikkamerkki 2"/>
          <p:cNvSpPr>
            <a:spLocks noGrp="1"/>
          </p:cNvSpPr>
          <p:nvPr>
            <p:ph sz="quarter" idx="11"/>
          </p:nvPr>
        </p:nvSpPr>
        <p:spPr>
          <a:xfrm>
            <a:off x="7085232" y="2571451"/>
            <a:ext cx="5671764" cy="435620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Tekstin paikkamerkki 4"/>
          <p:cNvSpPr>
            <a:spLocks noGrp="1"/>
          </p:cNvSpPr>
          <p:nvPr>
            <p:ph type="body" idx="1"/>
          </p:nvPr>
        </p:nvSpPr>
        <p:spPr>
          <a:xfrm>
            <a:off x="800669" y="2026571"/>
            <a:ext cx="5671764" cy="46339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fi-FI"/>
          </a:p>
        </p:txBody>
      </p:sp>
      <p:sp>
        <p:nvSpPr>
          <p:cNvPr id="14" name="Tekstin paikkamerkki 4"/>
          <p:cNvSpPr>
            <a:spLocks noGrp="1"/>
          </p:cNvSpPr>
          <p:nvPr>
            <p:ph type="body" idx="12"/>
          </p:nvPr>
        </p:nvSpPr>
        <p:spPr>
          <a:xfrm>
            <a:off x="7085233" y="2026571"/>
            <a:ext cx="5671764" cy="46339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99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717588" cy="77152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14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92268" y="3295272"/>
            <a:ext cx="3564951" cy="267101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72919" y="3295272"/>
            <a:ext cx="3570523" cy="267101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4938271" y="3295272"/>
            <a:ext cx="3859167" cy="267101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943085" y="410770"/>
            <a:ext cx="11831420" cy="1491258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en-US" dirty="0"/>
              <a:t>ESIMERKKI  TYYLISTÄ JA PITUUDESTA</a:t>
            </a: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eliö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166687" y="2836061"/>
            <a:ext cx="3398594" cy="35000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8862629" y="2836061"/>
            <a:ext cx="3398594" cy="35000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433097" y="2836061"/>
            <a:ext cx="3398594" cy="350009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j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6" name="Otsikko 1"/>
          <p:cNvSpPr>
            <a:spLocks noGrp="1"/>
          </p:cNvSpPr>
          <p:nvPr>
            <p:ph type="title" hasCustomPrompt="1"/>
          </p:nvPr>
        </p:nvSpPr>
        <p:spPr>
          <a:xfrm>
            <a:off x="943085" y="410770"/>
            <a:ext cx="11831420" cy="1491258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en-US" dirty="0"/>
              <a:t>ESIMERKKI  TYYLISTÄ JA PITUUDESTA</a:t>
            </a:r>
          </a:p>
        </p:txBody>
      </p:sp>
    </p:spTree>
    <p:extLst>
      <p:ext uri="{BB962C8B-B14F-4D97-AF65-F5344CB8AC3E}">
        <p14:creationId xmlns:p14="http://schemas.microsoft.com/office/powerpoint/2010/main" val="9375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kuvaa ja 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"/>
          <p:cNvSpPr>
            <a:spLocks noGrp="1"/>
          </p:cNvSpPr>
          <p:nvPr>
            <p:ph type="pic" sz="quarter" idx="13"/>
          </p:nvPr>
        </p:nvSpPr>
        <p:spPr>
          <a:xfrm>
            <a:off x="1356708" y="2504594"/>
            <a:ext cx="2527023" cy="3152814"/>
          </a:xfrm>
        </p:spPr>
      </p:sp>
      <p:sp>
        <p:nvSpPr>
          <p:cNvPr id="4" name="Kuvan paikkamerkki 2"/>
          <p:cNvSpPr>
            <a:spLocks noGrp="1"/>
          </p:cNvSpPr>
          <p:nvPr>
            <p:ph type="pic" sz="quarter" idx="17"/>
          </p:nvPr>
        </p:nvSpPr>
        <p:spPr>
          <a:xfrm>
            <a:off x="4147032" y="2504594"/>
            <a:ext cx="2540961" cy="3152814"/>
          </a:xfrm>
        </p:spPr>
      </p:sp>
      <p:sp>
        <p:nvSpPr>
          <p:cNvPr id="5" name="Kuvan paikkamerkki 3"/>
          <p:cNvSpPr>
            <a:spLocks noGrp="1"/>
          </p:cNvSpPr>
          <p:nvPr>
            <p:ph type="pic" sz="quarter" idx="18"/>
          </p:nvPr>
        </p:nvSpPr>
        <p:spPr>
          <a:xfrm>
            <a:off x="6912810" y="2504592"/>
            <a:ext cx="2540961" cy="3152814"/>
          </a:xfrm>
        </p:spPr>
      </p:sp>
      <p:sp>
        <p:nvSpPr>
          <p:cNvPr id="6" name="Kuvan paikkamerkki 4"/>
          <p:cNvSpPr>
            <a:spLocks noGrp="1"/>
          </p:cNvSpPr>
          <p:nvPr>
            <p:ph type="pic" sz="quarter" idx="19"/>
          </p:nvPr>
        </p:nvSpPr>
        <p:spPr>
          <a:xfrm>
            <a:off x="9691345" y="2504595"/>
            <a:ext cx="2540961" cy="3152813"/>
          </a:xfrm>
        </p:spPr>
      </p:sp>
      <p:sp>
        <p:nvSpPr>
          <p:cNvPr id="7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1356708" y="5922564"/>
            <a:ext cx="2527023" cy="398795"/>
          </a:xfrm>
        </p:spPr>
        <p:txBody>
          <a:bodyPr wrap="square">
            <a:spAutoFit/>
          </a:bodyPr>
          <a:lstStyle>
            <a:lvl1pPr marL="0" indent="0">
              <a:lnSpc>
                <a:spcPts val="2249"/>
              </a:lnSpc>
              <a:buFontTx/>
              <a:buNone/>
              <a:defRPr sz="2100"/>
            </a:lvl1pPr>
            <a:lvl2pPr marL="514086" indent="0">
              <a:buFontTx/>
              <a:buNone/>
              <a:defRPr sz="1400"/>
            </a:lvl2pPr>
            <a:lvl3pPr marL="1028174" indent="0">
              <a:buFontTx/>
              <a:buNone/>
              <a:defRPr sz="1400"/>
            </a:lvl3pPr>
            <a:lvl4pPr marL="1542259" indent="0">
              <a:buFontTx/>
              <a:buNone/>
              <a:defRPr sz="1400"/>
            </a:lvl4pPr>
            <a:lvl5pPr marL="2056347" indent="0">
              <a:buFontTx/>
              <a:buNone/>
              <a:defRPr sz="1400"/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9"/>
          <p:cNvSpPr>
            <a:spLocks noGrp="1"/>
          </p:cNvSpPr>
          <p:nvPr>
            <p:ph type="body" sz="quarter" idx="20" hasCustomPrompt="1"/>
          </p:nvPr>
        </p:nvSpPr>
        <p:spPr>
          <a:xfrm>
            <a:off x="4160969" y="5922564"/>
            <a:ext cx="2527023" cy="398795"/>
          </a:xfrm>
        </p:spPr>
        <p:txBody>
          <a:bodyPr wrap="square">
            <a:spAutoFit/>
          </a:bodyPr>
          <a:lstStyle>
            <a:lvl1pPr marL="0" indent="0">
              <a:lnSpc>
                <a:spcPts val="2249"/>
              </a:lnSpc>
              <a:buFontTx/>
              <a:buNone/>
              <a:defRPr sz="2100"/>
            </a:lvl1pPr>
            <a:lvl2pPr marL="514086" indent="0">
              <a:buFontTx/>
              <a:buNone/>
              <a:defRPr sz="1400"/>
            </a:lvl2pPr>
            <a:lvl3pPr marL="1028174" indent="0">
              <a:buFontTx/>
              <a:buNone/>
              <a:defRPr sz="1400"/>
            </a:lvl3pPr>
            <a:lvl4pPr marL="1542259" indent="0">
              <a:buFontTx/>
              <a:buNone/>
              <a:defRPr sz="1400"/>
            </a:lvl4pPr>
            <a:lvl5pPr marL="2056347" indent="0">
              <a:buFontTx/>
              <a:buNone/>
              <a:defRPr sz="1400"/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Tekstin paikkamerkki 9"/>
          <p:cNvSpPr>
            <a:spLocks noGrp="1"/>
          </p:cNvSpPr>
          <p:nvPr>
            <p:ph type="body" sz="quarter" idx="21" hasCustomPrompt="1"/>
          </p:nvPr>
        </p:nvSpPr>
        <p:spPr>
          <a:xfrm>
            <a:off x="6926748" y="5922564"/>
            <a:ext cx="2527023" cy="398795"/>
          </a:xfrm>
        </p:spPr>
        <p:txBody>
          <a:bodyPr wrap="square">
            <a:spAutoFit/>
          </a:bodyPr>
          <a:lstStyle>
            <a:lvl1pPr marL="0" indent="0">
              <a:lnSpc>
                <a:spcPts val="2249"/>
              </a:lnSpc>
              <a:buFontTx/>
              <a:buNone/>
              <a:defRPr sz="2100"/>
            </a:lvl1pPr>
            <a:lvl2pPr marL="514086" indent="0">
              <a:buFontTx/>
              <a:buNone/>
              <a:defRPr sz="1400"/>
            </a:lvl2pPr>
            <a:lvl3pPr marL="1028174" indent="0">
              <a:buFontTx/>
              <a:buNone/>
              <a:defRPr sz="1400"/>
            </a:lvl3pPr>
            <a:lvl4pPr marL="1542259" indent="0">
              <a:buFontTx/>
              <a:buNone/>
              <a:defRPr sz="1400"/>
            </a:lvl4pPr>
            <a:lvl5pPr marL="2056347" indent="0">
              <a:buFontTx/>
              <a:buNone/>
              <a:defRPr sz="1400"/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2" hasCustomPrompt="1"/>
          </p:nvPr>
        </p:nvSpPr>
        <p:spPr>
          <a:xfrm>
            <a:off x="9705284" y="5922564"/>
            <a:ext cx="2527023" cy="398795"/>
          </a:xfrm>
        </p:spPr>
        <p:txBody>
          <a:bodyPr wrap="square">
            <a:spAutoFit/>
          </a:bodyPr>
          <a:lstStyle>
            <a:lvl1pPr marL="0" indent="0">
              <a:lnSpc>
                <a:spcPts val="2249"/>
              </a:lnSpc>
              <a:buFontTx/>
              <a:buNone/>
              <a:defRPr sz="2100"/>
            </a:lvl1pPr>
            <a:lvl2pPr marL="514086" indent="0">
              <a:buFontTx/>
              <a:buNone/>
              <a:defRPr sz="1400"/>
            </a:lvl2pPr>
            <a:lvl3pPr marL="1028174" indent="0">
              <a:buFontTx/>
              <a:buNone/>
              <a:defRPr sz="1400"/>
            </a:lvl3pPr>
            <a:lvl4pPr marL="1542259" indent="0">
              <a:buFontTx/>
              <a:buNone/>
              <a:defRPr sz="1400"/>
            </a:lvl4pPr>
            <a:lvl5pPr marL="2056347" indent="0">
              <a:buFontTx/>
              <a:buNone/>
              <a:defRPr sz="1400"/>
            </a:lvl5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943085" y="410770"/>
            <a:ext cx="11831420" cy="1491258"/>
          </a:xfrm>
        </p:spPr>
        <p:txBody>
          <a:bodyPr anchor="ctr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en-US" dirty="0"/>
              <a:t>ESIMERKKI  TYYLISTÄ JA PITUUDESTA</a:t>
            </a:r>
          </a:p>
        </p:txBody>
      </p:sp>
    </p:spTree>
    <p:extLst>
      <p:ext uri="{BB962C8B-B14F-4D97-AF65-F5344CB8AC3E}">
        <p14:creationId xmlns:p14="http://schemas.microsoft.com/office/powerpoint/2010/main" val="135335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/>
          </p:cNvSpPr>
          <p:nvPr userDrawn="1"/>
        </p:nvSpPr>
        <p:spPr bwMode="auto">
          <a:xfrm>
            <a:off x="369989" y="5839906"/>
            <a:ext cx="1295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/>
            <a:r>
              <a:rPr lang="fi-FI" sz="5000" b="1" dirty="0" err="1">
                <a:latin typeface="+mj-lt"/>
              </a:rPr>
              <a:t>www.kiilto.com</a:t>
            </a:r>
            <a:endParaRPr lang="fi-FI" sz="5000" b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071" y="2175171"/>
            <a:ext cx="2990523" cy="298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75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/>
          </p:cNvSpPr>
          <p:nvPr userDrawn="1"/>
        </p:nvSpPr>
        <p:spPr bwMode="auto">
          <a:xfrm>
            <a:off x="369989" y="5839906"/>
            <a:ext cx="129566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anchor="ctr" anchorCtr="0">
            <a:spAutoFit/>
          </a:bodyPr>
          <a:lstStyle/>
          <a:p>
            <a:pPr algn="ctr"/>
            <a:r>
              <a:rPr lang="fi-FI" sz="5000" b="1" dirty="0" err="1">
                <a:latin typeface="+mj-lt"/>
              </a:rPr>
              <a:t>www.kiilto.com</a:t>
            </a:r>
            <a:endParaRPr lang="fi-FI" sz="5000" b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53709" y="2175171"/>
            <a:ext cx="2989247" cy="298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6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altLang="fi-FI"/>
              <a:t>28.10.2010</a:t>
            </a:r>
          </a:p>
        </p:txBody>
      </p:sp>
    </p:spTree>
    <p:extLst>
      <p:ext uri="{BB962C8B-B14F-4D97-AF65-F5344CB8AC3E}">
        <p14:creationId xmlns:p14="http://schemas.microsoft.com/office/powerpoint/2010/main" val="75918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50" y="1447678"/>
            <a:ext cx="3004890" cy="3004890"/>
          </a:xfrm>
          <a:prstGeom prst="rect">
            <a:avLst/>
          </a:prstGeom>
        </p:spPr>
      </p:pic>
      <p:sp>
        <p:nvSpPr>
          <p:cNvPr id="10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2817128" y="6410625"/>
            <a:ext cx="8083336" cy="396435"/>
          </a:xfrm>
        </p:spPr>
        <p:txBody>
          <a:bodyPr wrap="square" anchor="ctr">
            <a:spAutoFit/>
          </a:bodyPr>
          <a:lstStyle>
            <a:lvl1pPr marL="0" indent="0" algn="ctr">
              <a:lnSpc>
                <a:spcPts val="2249"/>
              </a:lnSpc>
              <a:buFontTx/>
              <a:buNone/>
              <a:defRPr lang="fi-FI" sz="2300" kern="1200" baseline="0" dirty="0" smtClean="0">
                <a:solidFill>
                  <a:schemeClr val="tx1"/>
                </a:solidFill>
                <a:latin typeface="Corbel" panose="020B0503020204020204" pitchFamily="34" charset="0"/>
                <a:ea typeface="Montserrat Semi Bold" charset="0"/>
                <a:cs typeface="Montserrat Semi Bold" charset="0"/>
              </a:defRPr>
            </a:lvl1pPr>
            <a:lvl2pPr marL="514086" indent="0">
              <a:buFontTx/>
              <a:buNone/>
              <a:defRPr sz="1400"/>
            </a:lvl2pPr>
            <a:lvl3pPr marL="1028174" indent="0">
              <a:buFontTx/>
              <a:buNone/>
              <a:defRPr sz="1400"/>
            </a:lvl3pPr>
            <a:lvl4pPr marL="1542259" indent="0">
              <a:buFontTx/>
              <a:buNone/>
              <a:defRPr sz="1400"/>
            </a:lvl4pPr>
            <a:lvl5pPr marL="2056347" indent="0">
              <a:buFontTx/>
              <a:buNone/>
              <a:defRPr sz="1400"/>
            </a:lvl5pPr>
          </a:lstStyle>
          <a:p>
            <a:pPr lvl="0"/>
            <a:r>
              <a:rPr lang="fi-FI" dirty="0"/>
              <a:t>Esittäjä | Tilaisuus | Päivämäärä</a:t>
            </a:r>
          </a:p>
        </p:txBody>
      </p:sp>
      <p:sp>
        <p:nvSpPr>
          <p:cNvPr id="9" name="Otsikko 10"/>
          <p:cNvSpPr>
            <a:spLocks noGrp="1"/>
          </p:cNvSpPr>
          <p:nvPr>
            <p:ph type="title" hasCustomPrompt="1"/>
          </p:nvPr>
        </p:nvSpPr>
        <p:spPr>
          <a:xfrm>
            <a:off x="707499" y="4968114"/>
            <a:ext cx="12271863" cy="926965"/>
          </a:xfrm>
        </p:spPr>
        <p:txBody>
          <a:bodyPr anchor="b">
            <a:normAutofit/>
          </a:bodyPr>
          <a:lstStyle>
            <a:lvl1pPr algn="ctr">
              <a:defRPr lang="fi-FI" sz="5400" b="1" kern="1200" cap="all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fi-FI" dirty="0"/>
              <a:t>LYHYT OTSIKKO ISOILLA KIRJAIMILLA</a:t>
            </a:r>
          </a:p>
        </p:txBody>
      </p:sp>
      <p:cxnSp>
        <p:nvCxnSpPr>
          <p:cNvPr id="6" name="Suora yhdysviiva 5"/>
          <p:cNvCxnSpPr/>
          <p:nvPr userDrawn="1"/>
        </p:nvCxnSpPr>
        <p:spPr>
          <a:xfrm>
            <a:off x="4562788" y="6146783"/>
            <a:ext cx="44872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39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717588" cy="7715250"/>
          </a:xfrm>
          <a:prstGeom prst="rect">
            <a:avLst/>
          </a:prstGeom>
        </p:spPr>
      </p:pic>
      <p:sp>
        <p:nvSpPr>
          <p:cNvPr id="4" name="Rectangle 16"/>
          <p:cNvSpPr/>
          <p:nvPr userDrawn="1"/>
        </p:nvSpPr>
        <p:spPr>
          <a:xfrm>
            <a:off x="-13441" y="0"/>
            <a:ext cx="13730137" cy="7732548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85000"/>
                </a:schemeClr>
              </a:gs>
              <a:gs pos="100000">
                <a:srgbClr val="000000">
                  <a:alpha val="27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9" tIns="25710" rIns="51419" bIns="25710" rtlCol="0" anchor="ctr"/>
          <a:lstStyle/>
          <a:p>
            <a:pPr algn="ctr"/>
            <a:endParaRPr lang="en-US" cap="all" baseline="0" dirty="0">
              <a:latin typeface="Corbel" panose="020B0503020204020204" pitchFamily="34" charset="0"/>
            </a:endParaRPr>
          </a:p>
        </p:txBody>
      </p:sp>
      <p:grpSp>
        <p:nvGrpSpPr>
          <p:cNvPr id="6" name="Group 13"/>
          <p:cNvGrpSpPr/>
          <p:nvPr userDrawn="1"/>
        </p:nvGrpSpPr>
        <p:grpSpPr>
          <a:xfrm>
            <a:off x="4477776" y="1885167"/>
            <a:ext cx="4787135" cy="3776082"/>
            <a:chOff x="5950616" y="3256157"/>
            <a:chExt cx="12342605" cy="6713034"/>
          </a:xfrm>
        </p:grpSpPr>
        <p:cxnSp>
          <p:nvCxnSpPr>
            <p:cNvPr id="7" name="Straight Connector 3"/>
            <p:cNvCxnSpPr/>
            <p:nvPr/>
          </p:nvCxnSpPr>
          <p:spPr>
            <a:xfrm>
              <a:off x="5950616" y="9969191"/>
              <a:ext cx="1234260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0"/>
            <p:cNvCxnSpPr/>
            <p:nvPr/>
          </p:nvCxnSpPr>
          <p:spPr>
            <a:xfrm>
              <a:off x="5950616" y="3256157"/>
              <a:ext cx="1234260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kstin paikkamerkki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17803" y="1885167"/>
            <a:ext cx="11481092" cy="37760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LYHYT VÄLIOTSIKKO </a:t>
            </a:r>
            <a:br>
              <a:rPr lang="fi-FI" dirty="0"/>
            </a:br>
            <a:r>
              <a:rPr lang="fi-FI" dirty="0"/>
              <a:t>ISOILLA KIRJAIMILLA</a:t>
            </a:r>
          </a:p>
        </p:txBody>
      </p:sp>
    </p:spTree>
    <p:extLst>
      <p:ext uri="{BB962C8B-B14F-4D97-AF65-F5344CB8AC3E}">
        <p14:creationId xmlns:p14="http://schemas.microsoft.com/office/powerpoint/2010/main" val="36971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äliotsikko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717588" cy="7715250"/>
          </a:xfrm>
          <a:prstGeom prst="rect">
            <a:avLst/>
          </a:prstGeom>
        </p:spPr>
      </p:pic>
      <p:sp>
        <p:nvSpPr>
          <p:cNvPr id="4" name="Rectangle 16"/>
          <p:cNvSpPr/>
          <p:nvPr userDrawn="1"/>
        </p:nvSpPr>
        <p:spPr>
          <a:xfrm>
            <a:off x="-13441" y="0"/>
            <a:ext cx="13730137" cy="7732548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85000"/>
                </a:schemeClr>
              </a:gs>
              <a:gs pos="100000">
                <a:srgbClr val="000000">
                  <a:alpha val="27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9" tIns="25710" rIns="51419" bIns="25710" rtlCol="0" anchor="ctr"/>
          <a:lstStyle/>
          <a:p>
            <a:pPr algn="ctr"/>
            <a:endParaRPr lang="en-US" cap="all" baseline="0" dirty="0">
              <a:latin typeface="Corbel" panose="020B0503020204020204" pitchFamily="34" charset="0"/>
            </a:endParaRPr>
          </a:p>
        </p:txBody>
      </p:sp>
      <p:grpSp>
        <p:nvGrpSpPr>
          <p:cNvPr id="6" name="Group 13"/>
          <p:cNvGrpSpPr/>
          <p:nvPr userDrawn="1"/>
        </p:nvGrpSpPr>
        <p:grpSpPr>
          <a:xfrm>
            <a:off x="4477776" y="1885167"/>
            <a:ext cx="4787135" cy="3776082"/>
            <a:chOff x="5950616" y="3256157"/>
            <a:chExt cx="12342605" cy="6713034"/>
          </a:xfrm>
        </p:grpSpPr>
        <p:cxnSp>
          <p:nvCxnSpPr>
            <p:cNvPr id="7" name="Straight Connector 3"/>
            <p:cNvCxnSpPr/>
            <p:nvPr/>
          </p:nvCxnSpPr>
          <p:spPr>
            <a:xfrm>
              <a:off x="5950616" y="9969191"/>
              <a:ext cx="1234260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0"/>
            <p:cNvCxnSpPr/>
            <p:nvPr/>
          </p:nvCxnSpPr>
          <p:spPr>
            <a:xfrm>
              <a:off x="5950616" y="3256157"/>
              <a:ext cx="1234260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kstin paikkamerkki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17803" y="1885167"/>
            <a:ext cx="11481092" cy="37760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LYHYT VÄLIOTSIKKO </a:t>
            </a:r>
            <a:br>
              <a:rPr lang="fi-FI" dirty="0"/>
            </a:br>
            <a:r>
              <a:rPr lang="fi-FI" dirty="0"/>
              <a:t>ISOILLA KIRJAIMILLA</a:t>
            </a:r>
          </a:p>
        </p:txBody>
      </p:sp>
    </p:spTree>
    <p:extLst>
      <p:ext uri="{BB962C8B-B14F-4D97-AF65-F5344CB8AC3E}">
        <p14:creationId xmlns:p14="http://schemas.microsoft.com/office/powerpoint/2010/main" val="313626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otsikkodia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n paikkamerkki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717588" cy="7715250"/>
          </a:xfrm>
          <a:prstGeom prst="rect">
            <a:avLst/>
          </a:prstGeom>
        </p:spPr>
      </p:pic>
      <p:sp>
        <p:nvSpPr>
          <p:cNvPr id="10" name="Rectangle 16"/>
          <p:cNvSpPr/>
          <p:nvPr userDrawn="1"/>
        </p:nvSpPr>
        <p:spPr>
          <a:xfrm>
            <a:off x="0" y="0"/>
            <a:ext cx="13730137" cy="7732548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85000"/>
                </a:schemeClr>
              </a:gs>
              <a:gs pos="100000">
                <a:srgbClr val="000000">
                  <a:alpha val="27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0" tIns="25715" rIns="51430" bIns="25715" rtlCol="0" anchor="ctr"/>
          <a:lstStyle/>
          <a:p>
            <a:pPr algn="ctr" defTabSz="1028392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/>
          <p:nvPr userDrawn="1"/>
        </p:nvGrpSpPr>
        <p:grpSpPr>
          <a:xfrm>
            <a:off x="4477775" y="1885167"/>
            <a:ext cx="4787135" cy="3776082"/>
            <a:chOff x="5950616" y="3256157"/>
            <a:chExt cx="12342605" cy="6713034"/>
          </a:xfrm>
        </p:grpSpPr>
        <p:cxnSp>
          <p:nvCxnSpPr>
            <p:cNvPr id="7" name="Straight Connector 3"/>
            <p:cNvCxnSpPr/>
            <p:nvPr/>
          </p:nvCxnSpPr>
          <p:spPr>
            <a:xfrm>
              <a:off x="5950616" y="9969191"/>
              <a:ext cx="1234260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0"/>
            <p:cNvCxnSpPr/>
            <p:nvPr/>
          </p:nvCxnSpPr>
          <p:spPr>
            <a:xfrm>
              <a:off x="5950616" y="3256157"/>
              <a:ext cx="1234260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kstin paikkamerkki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17803" y="1885167"/>
            <a:ext cx="11481092" cy="37760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LYHYT VÄLIOTSIKKO </a:t>
            </a:r>
            <a:br>
              <a:rPr lang="fi-FI" dirty="0"/>
            </a:br>
            <a:r>
              <a:rPr lang="fi-FI" dirty="0"/>
              <a:t>ISOILLA KIRJAIMILLA</a:t>
            </a:r>
          </a:p>
        </p:txBody>
      </p:sp>
    </p:spTree>
    <p:extLst>
      <p:ext uri="{BB962C8B-B14F-4D97-AF65-F5344CB8AC3E}">
        <p14:creationId xmlns:p14="http://schemas.microsoft.com/office/powerpoint/2010/main" val="19854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äliotsikkodia omalla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717588" cy="7715250"/>
          </a:xfrm>
          <a:prstGeom prst="rect">
            <a:avLst/>
          </a:prstGeom>
        </p:spPr>
      </p:pic>
      <p:sp>
        <p:nvSpPr>
          <p:cNvPr id="10" name="Rectangle 16"/>
          <p:cNvSpPr/>
          <p:nvPr userDrawn="1"/>
        </p:nvSpPr>
        <p:spPr>
          <a:xfrm>
            <a:off x="0" y="0"/>
            <a:ext cx="13730137" cy="7732548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85000"/>
                </a:schemeClr>
              </a:gs>
              <a:gs pos="100000">
                <a:srgbClr val="000000">
                  <a:alpha val="27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0" tIns="25715" rIns="51430" bIns="25715" rtlCol="0" anchor="ctr"/>
          <a:lstStyle/>
          <a:p>
            <a:pPr algn="ctr" defTabSz="1028392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/>
          <p:nvPr userDrawn="1"/>
        </p:nvGrpSpPr>
        <p:grpSpPr>
          <a:xfrm>
            <a:off x="4477775" y="1885167"/>
            <a:ext cx="4787135" cy="3776082"/>
            <a:chOff x="5950616" y="3256157"/>
            <a:chExt cx="12342605" cy="6713034"/>
          </a:xfrm>
        </p:grpSpPr>
        <p:cxnSp>
          <p:nvCxnSpPr>
            <p:cNvPr id="7" name="Straight Connector 3"/>
            <p:cNvCxnSpPr/>
            <p:nvPr/>
          </p:nvCxnSpPr>
          <p:spPr>
            <a:xfrm>
              <a:off x="5950616" y="9969191"/>
              <a:ext cx="1234260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0"/>
            <p:cNvCxnSpPr/>
            <p:nvPr/>
          </p:nvCxnSpPr>
          <p:spPr>
            <a:xfrm>
              <a:off x="5950616" y="3256157"/>
              <a:ext cx="12342605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kstin paikkamerkki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17803" y="1885167"/>
            <a:ext cx="11481092" cy="37760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6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LYHYT VÄLIOTSIKKO </a:t>
            </a:r>
            <a:br>
              <a:rPr lang="fi-FI" dirty="0"/>
            </a:br>
            <a:r>
              <a:rPr lang="fi-FI" dirty="0"/>
              <a:t>ISOILLA KIRJAIMILLA</a:t>
            </a:r>
          </a:p>
        </p:txBody>
      </p:sp>
    </p:spTree>
    <p:extLst>
      <p:ext uri="{BB962C8B-B14F-4D97-AF65-F5344CB8AC3E}">
        <p14:creationId xmlns:p14="http://schemas.microsoft.com/office/powerpoint/2010/main" val="5107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2827" y="0"/>
            <a:ext cx="6864763" cy="77152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Otsikko 10"/>
          <p:cNvSpPr>
            <a:spLocks noGrp="1"/>
          </p:cNvSpPr>
          <p:nvPr>
            <p:ph type="title" hasCustomPrompt="1"/>
          </p:nvPr>
        </p:nvSpPr>
        <p:spPr>
          <a:xfrm>
            <a:off x="707498" y="733129"/>
            <a:ext cx="5492752" cy="3163072"/>
          </a:xfrm>
        </p:spPr>
        <p:txBody>
          <a:bodyPr anchor="b">
            <a:normAutofit/>
          </a:bodyPr>
          <a:lstStyle>
            <a:lvl1pPr>
              <a:defRPr sz="4500" b="1" spc="-84" baseline="0"/>
            </a:lvl1pPr>
          </a:lstStyle>
          <a:p>
            <a:r>
              <a:rPr lang="fi-FI" dirty="0"/>
              <a:t>ESIMERKKI </a:t>
            </a:r>
            <a:br>
              <a:rPr lang="fi-FI" dirty="0"/>
            </a:br>
            <a:r>
              <a:rPr lang="fi-FI" dirty="0"/>
              <a:t>TYYLISTÄ JA PITUUDESTA</a:t>
            </a:r>
          </a:p>
        </p:txBody>
      </p:sp>
      <p:sp>
        <p:nvSpPr>
          <p:cNvPr id="5" name="Tekstin paikkamerkki 9"/>
          <p:cNvSpPr>
            <a:spLocks noGrp="1"/>
          </p:cNvSpPr>
          <p:nvPr>
            <p:ph type="body" sz="quarter" idx="15" hasCustomPrompt="1"/>
          </p:nvPr>
        </p:nvSpPr>
        <p:spPr>
          <a:xfrm>
            <a:off x="707500" y="4063367"/>
            <a:ext cx="4901027" cy="353101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/>
            </a:lvl1pPr>
            <a:lvl2pPr marL="514086" indent="0">
              <a:buFontTx/>
              <a:buNone/>
              <a:defRPr sz="1400"/>
            </a:lvl2pPr>
            <a:lvl3pPr marL="1028174" indent="0">
              <a:buFontTx/>
              <a:buNone/>
              <a:defRPr sz="1400"/>
            </a:lvl3pPr>
            <a:lvl4pPr marL="1542259" indent="0">
              <a:buFontTx/>
              <a:buNone/>
              <a:defRPr sz="1400"/>
            </a:lvl4pPr>
            <a:lvl5pPr marL="2056347" indent="0">
              <a:buFontTx/>
              <a:buNone/>
              <a:defRPr sz="1400"/>
            </a:lvl5pPr>
          </a:lstStyle>
          <a:p>
            <a:pPr lvl="0"/>
            <a:r>
              <a:rPr lang="fi-FI" dirty="0"/>
              <a:t>Leipäteksti </a:t>
            </a:r>
          </a:p>
        </p:txBody>
      </p:sp>
    </p:spTree>
    <p:extLst>
      <p:ext uri="{BB962C8B-B14F-4D97-AF65-F5344CB8AC3E}">
        <p14:creationId xmlns:p14="http://schemas.microsoft.com/office/powerpoint/2010/main" val="25821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+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6864763" cy="771525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+mn-lt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4" name="Otsikko 10"/>
          <p:cNvSpPr>
            <a:spLocks noGrp="1"/>
          </p:cNvSpPr>
          <p:nvPr>
            <p:ph type="title" hasCustomPrompt="1"/>
          </p:nvPr>
        </p:nvSpPr>
        <p:spPr>
          <a:xfrm>
            <a:off x="7448018" y="810282"/>
            <a:ext cx="5492752" cy="318879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500" b="1" spc="-84" baseline="0"/>
            </a:lvl1pPr>
          </a:lstStyle>
          <a:p>
            <a:r>
              <a:rPr lang="fi-FI" dirty="0"/>
              <a:t>ESIMERKKI </a:t>
            </a:r>
            <a:br>
              <a:rPr lang="fi-FI" dirty="0"/>
            </a:br>
            <a:r>
              <a:rPr lang="fi-FI" dirty="0"/>
              <a:t>TYYLISTÄ JA PITUUDESTA</a:t>
            </a:r>
          </a:p>
        </p:txBody>
      </p:sp>
      <p:sp>
        <p:nvSpPr>
          <p:cNvPr id="5" name="Tekstin paikkamerkki 9"/>
          <p:cNvSpPr>
            <a:spLocks noGrp="1"/>
          </p:cNvSpPr>
          <p:nvPr>
            <p:ph type="body" sz="quarter" idx="14" hasCustomPrompt="1"/>
          </p:nvPr>
        </p:nvSpPr>
        <p:spPr>
          <a:xfrm>
            <a:off x="7448020" y="4256249"/>
            <a:ext cx="4913891" cy="353101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/>
            </a:lvl1pPr>
            <a:lvl2pPr marL="514086" indent="0">
              <a:buFontTx/>
              <a:buNone/>
              <a:defRPr sz="1400"/>
            </a:lvl2pPr>
            <a:lvl3pPr marL="1028174" indent="0">
              <a:buFontTx/>
              <a:buNone/>
              <a:defRPr sz="1400"/>
            </a:lvl3pPr>
            <a:lvl4pPr marL="1542259" indent="0">
              <a:buFontTx/>
              <a:buNone/>
              <a:defRPr sz="1400"/>
            </a:lvl4pPr>
            <a:lvl5pPr marL="2056347" indent="0">
              <a:buFontTx/>
              <a:buNone/>
              <a:defRPr sz="1400"/>
            </a:lvl5pPr>
          </a:lstStyle>
          <a:p>
            <a:pPr lvl="0"/>
            <a:r>
              <a:rPr lang="fi-FI" dirty="0"/>
              <a:t>Leipäteksti</a:t>
            </a:r>
          </a:p>
        </p:txBody>
      </p:sp>
    </p:spTree>
    <p:extLst>
      <p:ext uri="{BB962C8B-B14F-4D97-AF65-F5344CB8AC3E}">
        <p14:creationId xmlns:p14="http://schemas.microsoft.com/office/powerpoint/2010/main" val="11720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quarter" idx="10"/>
          </p:nvPr>
        </p:nvSpPr>
        <p:spPr>
          <a:xfrm>
            <a:off x="800670" y="1843090"/>
            <a:ext cx="11973589" cy="510599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Otsikko 1"/>
          <p:cNvSpPr>
            <a:spLocks noGrp="1"/>
          </p:cNvSpPr>
          <p:nvPr>
            <p:ph type="title" hasCustomPrompt="1"/>
          </p:nvPr>
        </p:nvSpPr>
        <p:spPr>
          <a:xfrm>
            <a:off x="800670" y="658468"/>
            <a:ext cx="11973589" cy="1183957"/>
          </a:xfrm>
        </p:spPr>
        <p:txBody>
          <a:bodyPr>
            <a:normAutofit/>
          </a:bodyPr>
          <a:lstStyle>
            <a:lvl1pPr>
              <a:defRPr sz="4500"/>
            </a:lvl1pPr>
          </a:lstStyle>
          <a:p>
            <a:pPr lvl="0"/>
            <a:r>
              <a:rPr lang="fi-FI" dirty="0"/>
              <a:t>ESIMERKKI  TYYLISTÄ JA PITUUDESTA</a:t>
            </a:r>
          </a:p>
        </p:txBody>
      </p:sp>
    </p:spTree>
    <p:extLst>
      <p:ext uri="{BB962C8B-B14F-4D97-AF65-F5344CB8AC3E}">
        <p14:creationId xmlns:p14="http://schemas.microsoft.com/office/powerpoint/2010/main" val="36123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3085" y="410770"/>
            <a:ext cx="11831420" cy="1491258"/>
          </a:xfrm>
          <a:prstGeom prst="rect">
            <a:avLst/>
          </a:prstGeom>
        </p:spPr>
        <p:txBody>
          <a:bodyPr vert="horz" lIns="102817" tIns="51408" rIns="102817" bIns="5140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085" y="2053829"/>
            <a:ext cx="11831420" cy="4895256"/>
          </a:xfrm>
          <a:prstGeom prst="rect">
            <a:avLst/>
          </a:prstGeom>
        </p:spPr>
        <p:txBody>
          <a:bodyPr vert="horz" lIns="102817" tIns="51408" rIns="102817" bIns="5140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83" r:id="rId2"/>
    <p:sldLayoutId id="2147484050" r:id="rId3"/>
    <p:sldLayoutId id="2147484090" r:id="rId4"/>
    <p:sldLayoutId id="2147484088" r:id="rId5"/>
    <p:sldLayoutId id="2147484091" r:id="rId6"/>
    <p:sldLayoutId id="2147483919" r:id="rId7"/>
    <p:sldLayoutId id="2147483918" r:id="rId8"/>
    <p:sldLayoutId id="2147484047" r:id="rId9"/>
    <p:sldLayoutId id="2147484082" r:id="rId10"/>
    <p:sldLayoutId id="2147483917" r:id="rId11"/>
    <p:sldLayoutId id="2147483920" r:id="rId12"/>
    <p:sldLayoutId id="2147483921" r:id="rId13"/>
    <p:sldLayoutId id="2147484038" r:id="rId14"/>
    <p:sldLayoutId id="2147484048" r:id="rId15"/>
    <p:sldLayoutId id="2147484092" r:id="rId16"/>
    <p:sldLayoutId id="2147484093" r:id="rId17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hdr="0" ftr="0" dt="0"/>
  <p:txStyles>
    <p:titleStyle>
      <a:lvl1pPr algn="l" defTabSz="1028174" rtl="0" eaLnBrk="1" latinLnBrk="0" hangingPunct="1">
        <a:lnSpc>
          <a:spcPct val="90000"/>
        </a:lnSpc>
        <a:spcBef>
          <a:spcPct val="0"/>
        </a:spcBef>
        <a:buNone/>
        <a:defRPr lang="en-US" sz="3400" b="1" i="0" kern="1200" cap="all" baseline="0">
          <a:solidFill>
            <a:schemeClr val="tx1"/>
          </a:solidFill>
          <a:latin typeface="Corbel" panose="020B0503020204020204" pitchFamily="34" charset="0"/>
          <a:ea typeface="Corbel" panose="020B0503020204020204" pitchFamily="34" charset="0"/>
          <a:cs typeface="Poppins Light" charset="0"/>
        </a:defRPr>
      </a:lvl1pPr>
    </p:titleStyle>
    <p:bodyStyle>
      <a:lvl1pPr marL="257045" indent="-257045" algn="l" defTabSz="1028174" rtl="0" eaLnBrk="1" latinLnBrk="0" hangingPunct="1">
        <a:lnSpc>
          <a:spcPct val="90000"/>
        </a:lnSpc>
        <a:spcBef>
          <a:spcPts val="1125"/>
        </a:spcBef>
        <a:buFont typeface="Corbel" panose="020B0503020204020204" pitchFamily="34" charset="0"/>
        <a:buChar char="–"/>
        <a:defRPr lang="en-US" sz="2700" b="0" i="0" kern="1200" dirty="0" smtClean="0">
          <a:solidFill>
            <a:schemeClr val="tx1"/>
          </a:solidFill>
          <a:effectLst/>
          <a:latin typeface="Corbel" panose="020B0503020204020204" pitchFamily="34" charset="0"/>
          <a:ea typeface="Corbel" panose="020B0503020204020204" pitchFamily="34" charset="0"/>
          <a:cs typeface="Poppins Light" charset="0"/>
        </a:defRPr>
      </a:lvl1pPr>
      <a:lvl2pPr marL="771129" indent="-257045" algn="l" defTabSz="10281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en-US" sz="2300" b="0" i="0" kern="1200" dirty="0" smtClean="0">
          <a:solidFill>
            <a:schemeClr val="tx1"/>
          </a:solidFill>
          <a:effectLst/>
          <a:latin typeface="Corbel" panose="020B0503020204020204" pitchFamily="34" charset="0"/>
          <a:ea typeface="Corbel" panose="020B0503020204020204" pitchFamily="34" charset="0"/>
          <a:cs typeface="Poppins Light" charset="0"/>
        </a:defRPr>
      </a:lvl2pPr>
      <a:lvl3pPr marL="1285217" indent="-257045" algn="l" defTabSz="10281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en-US" sz="2100" b="0" i="0" kern="1200" dirty="0" smtClean="0">
          <a:solidFill>
            <a:schemeClr val="tx1"/>
          </a:solidFill>
          <a:effectLst/>
          <a:latin typeface="Corbel" panose="020B0503020204020204" pitchFamily="34" charset="0"/>
          <a:ea typeface="Corbel" panose="020B0503020204020204" pitchFamily="34" charset="0"/>
          <a:cs typeface="Poppins Light" charset="0"/>
        </a:defRPr>
      </a:lvl3pPr>
      <a:lvl4pPr marL="1799303" indent="-257045" algn="l" defTabSz="10281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en-US" sz="1800" b="0" i="0" kern="1200" dirty="0" smtClean="0">
          <a:solidFill>
            <a:schemeClr val="tx1"/>
          </a:solidFill>
          <a:effectLst/>
          <a:latin typeface="Corbel" panose="020B0503020204020204" pitchFamily="34" charset="0"/>
          <a:ea typeface="Corbel" panose="020B0503020204020204" pitchFamily="34" charset="0"/>
          <a:cs typeface="Poppins Light" charset="0"/>
        </a:defRPr>
      </a:lvl4pPr>
      <a:lvl5pPr marL="2313388" indent="-257045" algn="l" defTabSz="10281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en-US" sz="1800" b="0" i="0" kern="1200" dirty="0">
          <a:solidFill>
            <a:schemeClr val="tx1"/>
          </a:solidFill>
          <a:effectLst/>
          <a:latin typeface="Corbel" panose="020B0503020204020204" pitchFamily="34" charset="0"/>
          <a:ea typeface="Corbel" panose="020B0503020204020204" pitchFamily="34" charset="0"/>
          <a:cs typeface="Poppins Light" charset="0"/>
        </a:defRPr>
      </a:lvl5pPr>
      <a:lvl6pPr marL="2827476" indent="-257045" algn="l" defTabSz="10281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341562" indent="-257045" algn="l" defTabSz="10281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55650" indent="-257045" algn="l" defTabSz="10281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9734" indent="-257045" algn="l" defTabSz="102817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1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86" algn="l" defTabSz="10281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4" algn="l" defTabSz="10281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259" algn="l" defTabSz="10281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47" algn="l" defTabSz="10281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70432" algn="l" defTabSz="10281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84519" algn="l" defTabSz="10281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8605" algn="l" defTabSz="10281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691" algn="l" defTabSz="10281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sz="quarter" idx="14"/>
          </p:nvPr>
        </p:nvSpPr>
        <p:spPr>
          <a:xfrm>
            <a:off x="1946912" y="6366972"/>
            <a:ext cx="9823764" cy="433910"/>
          </a:xfrm>
        </p:spPr>
        <p:txBody>
          <a:bodyPr/>
          <a:lstStyle/>
          <a:p>
            <a:r>
              <a:rPr lang="hu-HU" sz="3500" dirty="0"/>
              <a:t>A kézfertőtlenítés</a:t>
            </a:r>
            <a:endParaRPr lang="fi-FI" sz="3500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286918" y="4968114"/>
            <a:ext cx="9483758" cy="926965"/>
          </a:xfrm>
        </p:spPr>
        <p:txBody>
          <a:bodyPr>
            <a:normAutofit/>
          </a:bodyPr>
          <a:lstStyle/>
          <a:p>
            <a:r>
              <a:rPr lang="en-US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SafePoint</a:t>
            </a:r>
            <a:r>
              <a:rPr lang="en-US" altLang="fi-FI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fi-FI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endParaRPr lang="fi-FI" dirty="0"/>
          </a:p>
        </p:txBody>
      </p: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0709541-68C4-46BF-8FA9-E58B3D8A29B6}"/>
              </a:ext>
            </a:extLst>
          </p:cNvPr>
          <p:cNvSpPr txBox="1">
            <a:spLocks/>
          </p:cNvSpPr>
          <p:nvPr/>
        </p:nvSpPr>
        <p:spPr>
          <a:xfrm>
            <a:off x="1946912" y="6902306"/>
            <a:ext cx="9823764" cy="393258"/>
          </a:xfrm>
          <a:prstGeom prst="rect">
            <a:avLst/>
          </a:prstGeom>
        </p:spPr>
        <p:txBody>
          <a:bodyPr vert="horz" wrap="square" lIns="102817" tIns="51408" rIns="102817" bIns="51408" rtlCol="0" anchor="ctr">
            <a:spAutoFit/>
          </a:bodyPr>
          <a:lstStyle>
            <a:lvl1pPr marL="0" indent="0" algn="ctr" defTabSz="1028174" rtl="0" eaLnBrk="1" latinLnBrk="0" hangingPunct="1">
              <a:lnSpc>
                <a:spcPts val="2249"/>
              </a:lnSpc>
              <a:spcBef>
                <a:spcPts val="1125"/>
              </a:spcBef>
              <a:buFontTx/>
              <a:buNone/>
              <a:defRPr lang="fi-FI" sz="2300" b="0" i="0" kern="1200" baseline="0" dirty="0" smtClean="0">
                <a:solidFill>
                  <a:schemeClr val="tx1"/>
                </a:solidFill>
                <a:effectLst/>
                <a:latin typeface="Corbel" panose="020B0503020204020204" pitchFamily="34" charset="0"/>
                <a:ea typeface="Montserrat Semi Bold" charset="0"/>
                <a:cs typeface="Montserrat Semi Bold" charset="0"/>
              </a:defRPr>
            </a:lvl1pPr>
            <a:lvl2pPr marL="514086" indent="0" algn="l" defTabSz="1028174" rtl="0" eaLnBrk="1" latinLnBrk="0" hangingPunct="1">
              <a:lnSpc>
                <a:spcPct val="90000"/>
              </a:lnSpc>
              <a:spcBef>
                <a:spcPts val="563"/>
              </a:spcBef>
              <a:buFontTx/>
              <a:buNone/>
              <a:defRPr lang="en-US" sz="1400" b="0" i="0" kern="1200">
                <a:solidFill>
                  <a:schemeClr val="tx1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Poppins Light" charset="0"/>
              </a:defRPr>
            </a:lvl2pPr>
            <a:lvl3pPr marL="1028174" indent="0" algn="l" defTabSz="1028174" rtl="0" eaLnBrk="1" latinLnBrk="0" hangingPunct="1">
              <a:lnSpc>
                <a:spcPct val="90000"/>
              </a:lnSpc>
              <a:spcBef>
                <a:spcPts val="563"/>
              </a:spcBef>
              <a:buFontTx/>
              <a:buNone/>
              <a:defRPr lang="en-US" sz="1400" b="0" i="0" kern="1200">
                <a:solidFill>
                  <a:schemeClr val="tx1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Poppins Light" charset="0"/>
              </a:defRPr>
            </a:lvl3pPr>
            <a:lvl4pPr marL="1542259" indent="0" algn="l" defTabSz="1028174" rtl="0" eaLnBrk="1" latinLnBrk="0" hangingPunct="1">
              <a:lnSpc>
                <a:spcPct val="90000"/>
              </a:lnSpc>
              <a:spcBef>
                <a:spcPts val="563"/>
              </a:spcBef>
              <a:buFontTx/>
              <a:buNone/>
              <a:defRPr lang="en-US" sz="1400" b="0" i="0" kern="1200">
                <a:solidFill>
                  <a:schemeClr val="tx1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Poppins Light" charset="0"/>
              </a:defRPr>
            </a:lvl4pPr>
            <a:lvl5pPr marL="2056347" indent="0" algn="l" defTabSz="1028174" rtl="0" eaLnBrk="1" latinLnBrk="0" hangingPunct="1">
              <a:lnSpc>
                <a:spcPct val="90000"/>
              </a:lnSpc>
              <a:spcBef>
                <a:spcPts val="563"/>
              </a:spcBef>
              <a:buFontTx/>
              <a:buNone/>
              <a:defRPr lang="en-US" sz="1400" b="0" i="0" kern="1200">
                <a:solidFill>
                  <a:schemeClr val="tx1"/>
                </a:solidFill>
                <a:effectLst/>
                <a:latin typeface="Corbel" panose="020B0503020204020204" pitchFamily="34" charset="0"/>
                <a:ea typeface="Corbel" panose="020B0503020204020204" pitchFamily="34" charset="0"/>
                <a:cs typeface="Poppins Light" charset="0"/>
              </a:defRPr>
            </a:lvl5pPr>
            <a:lvl6pPr marL="2827476" indent="-257045" algn="l" defTabSz="102817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1562" indent="-257045" algn="l" defTabSz="102817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5650" indent="-257045" algn="l" defTabSz="102817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69734" indent="-257045" algn="l" defTabSz="102817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egyedülálló tervezésű, professzionális szenzoros kézfertőtlenítő állomás</a:t>
            </a:r>
          </a:p>
        </p:txBody>
      </p:sp>
    </p:spTree>
    <p:extLst>
      <p:ext uri="{BB962C8B-B14F-4D97-AF65-F5344CB8AC3E}">
        <p14:creationId xmlns:p14="http://schemas.microsoft.com/office/powerpoint/2010/main" val="33839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88829DF1-E1C3-4625-B55C-1C07DEB7354F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717588" cy="1440000"/>
          </a:xfrm>
        </p:spPr>
        <p:txBody>
          <a:bodyPr>
            <a:normAutofit/>
          </a:bodyPr>
          <a:lstStyle/>
          <a:p>
            <a:pPr algn="ctr"/>
            <a:r>
              <a:rPr lang="hu-HU" altLang="fi-FI" sz="4500" dirty="0" err="1">
                <a:solidFill>
                  <a:schemeClr val="bg1"/>
                </a:solidFill>
              </a:rPr>
              <a:t>Testreszabható</a:t>
            </a:r>
            <a:r>
              <a:rPr lang="hu-HU" altLang="fi-FI" sz="4500" dirty="0">
                <a:solidFill>
                  <a:schemeClr val="bg1"/>
                </a:solidFill>
              </a:rPr>
              <a:t> felületek</a:t>
            </a:r>
            <a:endParaRPr lang="fi-FI" altLang="fi-FI" sz="4500" dirty="0">
              <a:solidFill>
                <a:schemeClr val="bg1"/>
              </a:solidFill>
            </a:endParaRP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645" y="2822755"/>
            <a:ext cx="6468205" cy="2492194"/>
          </a:xfrm>
        </p:spPr>
        <p:txBody>
          <a:bodyPr/>
          <a:lstStyle/>
          <a:p>
            <a:r>
              <a:rPr lang="hu-HU" altLang="fi-FI" sz="2363" dirty="0">
                <a:latin typeface="Arial" panose="020B0604020202020204" pitchFamily="34" charset="0"/>
                <a:cs typeface="Arial" panose="020B0604020202020204" pitchFamily="34" charset="0"/>
              </a:rPr>
              <a:t>Szín</a:t>
            </a:r>
            <a:r>
              <a:rPr lang="fi-FI" altLang="fi-FI" sz="2363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altLang="fi-FI" sz="2363" dirty="0">
                <a:latin typeface="Arial" panose="020B0604020202020204" pitchFamily="34" charset="0"/>
                <a:cs typeface="Arial" panose="020B0604020202020204" pitchFamily="34" charset="0"/>
              </a:rPr>
              <a:t>Alap &amp; váz</a:t>
            </a:r>
            <a:r>
              <a:rPr lang="fi-FI" altLang="fi-FI" sz="2363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hu-HU" altLang="fi-FI" sz="2363" dirty="0" err="1">
                <a:latin typeface="Arial" panose="020B0604020202020204" pitchFamily="34" charset="0"/>
                <a:cs typeface="Arial" panose="020B0604020202020204" pitchFamily="34" charset="0"/>
              </a:rPr>
              <a:t>Logózható</a:t>
            </a:r>
            <a:r>
              <a:rPr lang="hu-HU" altLang="fi-FI" sz="2363" dirty="0">
                <a:latin typeface="Arial" panose="020B0604020202020204" pitchFamily="34" charset="0"/>
                <a:cs typeface="Arial" panose="020B0604020202020204" pitchFamily="34" charset="0"/>
              </a:rPr>
              <a:t>, személyre szabható fejcímke</a:t>
            </a:r>
            <a:endParaRPr lang="fi-FI" altLang="fi-FI" sz="2363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fi-FI" sz="2363" dirty="0" err="1">
                <a:latin typeface="Arial" panose="020B0604020202020204" pitchFamily="34" charset="0"/>
                <a:cs typeface="Arial" panose="020B0604020202020204" pitchFamily="34" charset="0"/>
              </a:rPr>
              <a:t>Logózható</a:t>
            </a:r>
            <a:r>
              <a:rPr lang="hu-HU" altLang="fi-FI" sz="2363" dirty="0">
                <a:latin typeface="Arial" panose="020B0604020202020204" pitchFamily="34" charset="0"/>
                <a:cs typeface="Arial" panose="020B0604020202020204" pitchFamily="34" charset="0"/>
              </a:rPr>
              <a:t>, nyomható felület</a:t>
            </a:r>
            <a:endParaRPr lang="fi-FI" altLang="fi-FI" sz="23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5676" y="2361728"/>
            <a:ext cx="5213656" cy="295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084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994DE750-FC25-48C7-8B42-5033F5BEF485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3717588" cy="1440000"/>
          </a:xfrm>
        </p:spPr>
        <p:txBody>
          <a:bodyPr>
            <a:normAutofit/>
          </a:bodyPr>
          <a:lstStyle/>
          <a:p>
            <a:pPr algn="ctr"/>
            <a:r>
              <a:rPr lang="hu-HU" altLang="fi-FI" sz="4500" dirty="0">
                <a:solidFill>
                  <a:schemeClr val="bg1"/>
                </a:solidFill>
              </a:rPr>
              <a:t>Emelt szintű biztonság</a:t>
            </a:r>
            <a:endParaRPr lang="fi-FI" altLang="fi-FI" sz="4500" dirty="0">
              <a:solidFill>
                <a:schemeClr val="bg1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062" y="2042164"/>
            <a:ext cx="6826338" cy="5158736"/>
          </a:xfrm>
          <a:noFill/>
          <a:ln/>
        </p:spPr>
        <p:txBody>
          <a:bodyPr>
            <a:normAutofit/>
          </a:bodyPr>
          <a:lstStyle/>
          <a:p>
            <a:r>
              <a:rPr lang="fi-FI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IP67 </a:t>
            </a:r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védelem az elektromos részekre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jelzéssel ellátott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Két komponensű, stabil fém váz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Két oldalas, iker borítás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Emelt szintű stabilitás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Szigetelt adagolórendszer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Szigetelt, minimalizált csőrendszer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Elkülönített tartályok, IP67 védelem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Négy, állítható láb</a:t>
            </a:r>
          </a:p>
          <a:p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Opcionális görgők a könnyebb mozgatáshoz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altLang="fi-FI" sz="2250" dirty="0">
                <a:latin typeface="Arial" panose="020B0604020202020204" pitchFamily="34" charset="0"/>
                <a:cs typeface="Arial" panose="020B0604020202020204" pitchFamily="34" charset="0"/>
              </a:rPr>
              <a:t>Statikus kisülés elleni védelem</a:t>
            </a:r>
            <a:endParaRPr lang="fi-FI" altLang="fi-FI" sz="22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2250" dirty="0"/>
          </a:p>
          <a:p>
            <a:pPr>
              <a:buFontTx/>
              <a:buNone/>
            </a:pPr>
            <a:endParaRPr lang="fi-FI" altLang="fi-FI" sz="2363" dirty="0"/>
          </a:p>
        </p:txBody>
      </p:sp>
    </p:spTree>
    <p:extLst>
      <p:ext uri="{BB962C8B-B14F-4D97-AF65-F5344CB8AC3E}">
        <p14:creationId xmlns:p14="http://schemas.microsoft.com/office/powerpoint/2010/main" val="151193263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>
            <a:extLst>
              <a:ext uri="{FF2B5EF4-FFF2-40B4-BE49-F238E27FC236}">
                <a16:creationId xmlns:a16="http://schemas.microsoft.com/office/drawing/2014/main" id="{DDB40690-26B6-4531-BDDD-EB8C685BBB00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93049BA0-D7E8-4725-A022-B513A04C1A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8884" y="2449061"/>
            <a:ext cx="11973589" cy="5105995"/>
          </a:xfrm>
        </p:spPr>
        <p:txBody>
          <a:bodyPr>
            <a:normAutofit/>
          </a:bodyPr>
          <a:lstStyle/>
          <a:p>
            <a:pPr marL="514084" lvl="1" indent="0">
              <a:buNone/>
            </a:pPr>
            <a:endParaRPr lang="en-US" sz="2400" dirty="0"/>
          </a:p>
          <a:p>
            <a:pPr marL="514084" lvl="1" indent="0">
              <a:buNone/>
            </a:pPr>
            <a:r>
              <a:rPr lang="en-US" sz="2400" b="1" dirty="0"/>
              <a:t>CE </a:t>
            </a:r>
            <a:r>
              <a:rPr lang="hu-HU" sz="2400" b="1" dirty="0"/>
              <a:t>Megfelelőségek</a:t>
            </a:r>
            <a:endParaRPr lang="en-US" sz="2400" b="1" dirty="0"/>
          </a:p>
          <a:p>
            <a:pPr marL="514084" lvl="1" indent="0">
              <a:buNone/>
            </a:pPr>
            <a:endParaRPr lang="en-US" sz="2400" b="1" dirty="0"/>
          </a:p>
          <a:p>
            <a:pPr marL="514084" lvl="1" indent="0">
              <a:buNone/>
            </a:pPr>
            <a:r>
              <a:rPr lang="en-US" sz="2400" dirty="0"/>
              <a:t>EN61000-6-3</a:t>
            </a:r>
            <a:r>
              <a:rPr lang="hu-HU" sz="2400" dirty="0"/>
              <a:t>	Elektromágneses összeférhetőség </a:t>
            </a:r>
            <a:r>
              <a:rPr lang="en-US" sz="2400" dirty="0"/>
              <a:t>(EMC) 	</a:t>
            </a:r>
          </a:p>
          <a:p>
            <a:pPr marL="514084" lvl="1" indent="0">
              <a:buNone/>
            </a:pPr>
            <a:r>
              <a:rPr lang="en-US" sz="2400" dirty="0"/>
              <a:t>IEC61000-4-3</a:t>
            </a:r>
            <a:r>
              <a:rPr lang="hu-HU" sz="2400" dirty="0"/>
              <a:t>	Sugárzott, rádiófrekvenciás, elektromágneses térrel szembeni 				zavartűrés</a:t>
            </a:r>
          </a:p>
          <a:p>
            <a:pPr marL="514084" lvl="1" indent="0">
              <a:buNone/>
            </a:pPr>
            <a:r>
              <a:rPr lang="en-US" sz="2400" dirty="0"/>
              <a:t>IEC61000-4-6</a:t>
            </a:r>
            <a:r>
              <a:rPr lang="hu-HU" sz="2400" dirty="0"/>
              <a:t>	Rádiófrekvenciás terek által keltett, vezetett zavarokkal szembeni 			zavartűrés</a:t>
            </a:r>
            <a:endParaRPr lang="en-US" sz="2400" dirty="0"/>
          </a:p>
          <a:p>
            <a:pPr marL="514084" lvl="1" indent="0">
              <a:buNone/>
            </a:pPr>
            <a:r>
              <a:rPr lang="en-US" sz="2400" dirty="0"/>
              <a:t>IEC61000-4-4</a:t>
            </a:r>
            <a:r>
              <a:rPr lang="hu-HU" sz="2400" dirty="0"/>
              <a:t>	Gyors villamos tranziens/</a:t>
            </a:r>
            <a:r>
              <a:rPr lang="hu-HU" sz="2400" dirty="0" err="1"/>
              <a:t>burst</a:t>
            </a:r>
            <a:r>
              <a:rPr lang="hu-HU" sz="2400" dirty="0"/>
              <a:t> jelenségekkel szembeni zavartűrés</a:t>
            </a:r>
            <a:endParaRPr lang="en-US" sz="2400" dirty="0"/>
          </a:p>
          <a:p>
            <a:pPr marL="514084" lvl="1" indent="0">
              <a:buNone/>
            </a:pPr>
            <a:r>
              <a:rPr lang="en-US" sz="2400" dirty="0"/>
              <a:t>IEC61000-4-5</a:t>
            </a:r>
            <a:r>
              <a:rPr lang="hu-HU" sz="2400" dirty="0"/>
              <a:t>	Lökőhullámmal szembeni zavartűrés</a:t>
            </a:r>
            <a:r>
              <a:rPr lang="en-US" sz="2400" dirty="0"/>
              <a:t>	</a:t>
            </a:r>
          </a:p>
          <a:p>
            <a:pPr marL="514084" lvl="1" indent="0">
              <a:buNone/>
            </a:pPr>
            <a:r>
              <a:rPr lang="en-US" sz="2400" dirty="0"/>
              <a:t>IEC61000-4-2</a:t>
            </a:r>
            <a:r>
              <a:rPr lang="hu-HU" sz="2400" dirty="0"/>
              <a:t>	Elektrosztatikus kisüléssel (ESD) szembeni zavartűrés</a:t>
            </a:r>
            <a:endParaRPr lang="en-US" sz="2400" dirty="0"/>
          </a:p>
          <a:p>
            <a:pPr marL="514084" lvl="1" indent="0">
              <a:buNone/>
            </a:pPr>
            <a:endParaRPr lang="en-US" sz="2400" dirty="0"/>
          </a:p>
          <a:p>
            <a:pPr marL="514084" lvl="1" indent="0">
              <a:buNone/>
            </a:pPr>
            <a:endParaRPr lang="fi-FI" sz="2400" dirty="0"/>
          </a:p>
          <a:p>
            <a:endParaRPr lang="fi-FI" sz="24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DE23DF7A-613D-4F8B-91BF-F181C24C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717588" cy="1440000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Safepoint+ </a:t>
            </a:r>
            <a:r>
              <a:rPr lang="hu-HU" dirty="0">
                <a:solidFill>
                  <a:schemeClr val="bg1"/>
                </a:solidFill>
              </a:rPr>
              <a:t>CE Megfelelőségek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FB3D7D2D-2FBB-47E4-84A0-8D3FD9A2CC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048" y="1526133"/>
            <a:ext cx="3108656" cy="2331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88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>
            <a:extLst>
              <a:ext uri="{FF2B5EF4-FFF2-40B4-BE49-F238E27FC236}">
                <a16:creationId xmlns:a16="http://schemas.microsoft.com/office/drawing/2014/main" id="{A2148092-E3D7-4AF1-AE47-6E1229386D36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0" y="0"/>
            <a:ext cx="13717588" cy="1440000"/>
          </a:xfrm>
        </p:spPr>
        <p:txBody>
          <a:bodyPr>
            <a:normAutofit/>
          </a:bodyPr>
          <a:lstStyle/>
          <a:p>
            <a:pPr algn="ctr"/>
            <a:r>
              <a:rPr lang="fi-FI" sz="4500" dirty="0">
                <a:solidFill>
                  <a:schemeClr val="bg1"/>
                </a:solidFill>
              </a:rPr>
              <a:t>SafePoint+</a:t>
            </a:r>
            <a:r>
              <a:rPr lang="hu-HU" sz="4500" dirty="0">
                <a:solidFill>
                  <a:schemeClr val="bg1"/>
                </a:solidFill>
              </a:rPr>
              <a:t> Termékinformációs adatlap</a:t>
            </a:r>
            <a:endParaRPr lang="fi-FI" sz="4500" dirty="0">
              <a:solidFill>
                <a:schemeClr val="bg1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943" y="1049867"/>
            <a:ext cx="2834799" cy="6466068"/>
          </a:xfrm>
          <a:prstGeom prst="rect">
            <a:avLst/>
          </a:prstGeom>
        </p:spPr>
      </p:pic>
      <p:pic>
        <p:nvPicPr>
          <p:cNvPr id="4" name="Kép 3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5A28D4AC-FDCD-4CA8-AC4C-448D61CBB9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83" y="1468261"/>
            <a:ext cx="5827662" cy="604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96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DBE41B81-7647-4A65-9130-D8931FA47A29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659C04D-70F6-4485-9AE5-684E2A5F9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0670" y="1664413"/>
            <a:ext cx="12172380" cy="5879387"/>
          </a:xfrm>
        </p:spPr>
        <p:txBody>
          <a:bodyPr>
            <a:normAutofit fontScale="55000" lnSpcReduction="20000"/>
          </a:bodyPr>
          <a:lstStyle/>
          <a:p>
            <a:r>
              <a:rPr lang="hu-HU" sz="2900" dirty="0"/>
              <a:t>A teszt állomás kb. </a:t>
            </a:r>
            <a:r>
              <a:rPr lang="en-US" sz="2900" dirty="0"/>
              <a:t>4,000,000 </a:t>
            </a:r>
            <a:r>
              <a:rPr lang="hu-HU" sz="2900" dirty="0"/>
              <a:t>adagolást végzett 24/7 tesztelés során – még mindig kitűnően működik!</a:t>
            </a:r>
            <a:endParaRPr lang="en-US" sz="2900" dirty="0"/>
          </a:p>
          <a:p>
            <a:r>
              <a:rPr lang="hu-HU" sz="2900" dirty="0"/>
              <a:t>A gyűjtő tál kézzel mosható</a:t>
            </a:r>
            <a:endParaRPr lang="en-US" sz="2900" dirty="0"/>
          </a:p>
          <a:p>
            <a:pPr marL="0" indent="0">
              <a:buNone/>
            </a:pPr>
            <a:r>
              <a:rPr lang="hu-HU" sz="2900" b="1" dirty="0"/>
              <a:t>Adagolás</a:t>
            </a:r>
            <a:endParaRPr lang="en-US" sz="2900" b="1" dirty="0"/>
          </a:p>
          <a:p>
            <a:r>
              <a:rPr lang="hu-HU" sz="2900" dirty="0"/>
              <a:t>Alap beállítás </a:t>
            </a:r>
            <a:r>
              <a:rPr lang="en-US" sz="2900" dirty="0"/>
              <a:t>= 2 ml / </a:t>
            </a:r>
            <a:r>
              <a:rPr lang="hu-HU" sz="2900" dirty="0"/>
              <a:t>adag</a:t>
            </a:r>
            <a:endParaRPr lang="en-US" sz="2900" dirty="0"/>
          </a:p>
          <a:p>
            <a:r>
              <a:rPr lang="hu-HU" sz="2900" dirty="0"/>
              <a:t>A használati útmutatónak megfelelően, az adagok mérete a használattól függően állítható</a:t>
            </a:r>
            <a:endParaRPr lang="en-US" sz="2900" dirty="0"/>
          </a:p>
          <a:p>
            <a:pPr marL="0" indent="0">
              <a:buNone/>
            </a:pPr>
            <a:r>
              <a:rPr lang="hu-HU" sz="2900" b="1" dirty="0"/>
              <a:t>Megjegyzés</a:t>
            </a:r>
            <a:endParaRPr lang="en-US" sz="2900" b="1" dirty="0"/>
          </a:p>
          <a:p>
            <a:r>
              <a:rPr lang="hu-HU" sz="2900" dirty="0"/>
              <a:t>A </a:t>
            </a:r>
            <a:r>
              <a:rPr lang="hu-HU" sz="2900" dirty="0" err="1"/>
              <a:t>SafePoint</a:t>
            </a:r>
            <a:r>
              <a:rPr lang="hu-HU" sz="2900" dirty="0"/>
              <a:t>+ állomás az alábbi fertőtlenítőszerekkel kompatibilis</a:t>
            </a:r>
            <a:r>
              <a:rPr lang="en-US" sz="2900" dirty="0"/>
              <a:t>:</a:t>
            </a:r>
          </a:p>
          <a:p>
            <a:pPr lvl="1"/>
            <a:r>
              <a:rPr lang="en-US" sz="2500" dirty="0"/>
              <a:t>Erisan Pro </a:t>
            </a:r>
            <a:r>
              <a:rPr lang="en-US" sz="2500" dirty="0" err="1"/>
              <a:t>SafePoint</a:t>
            </a:r>
            <a:r>
              <a:rPr lang="en-US" sz="2500" dirty="0"/>
              <a:t> + </a:t>
            </a:r>
            <a:r>
              <a:rPr lang="en-US" sz="2500" dirty="0" err="1"/>
              <a:t>Alcoliquid</a:t>
            </a:r>
            <a:r>
              <a:rPr lang="en-US" sz="2500" dirty="0"/>
              <a:t> 5 l</a:t>
            </a:r>
          </a:p>
          <a:p>
            <a:pPr lvl="1"/>
            <a:r>
              <a:rPr lang="en-US" sz="2500" dirty="0"/>
              <a:t>Erisan Pro </a:t>
            </a:r>
            <a:r>
              <a:rPr lang="en-US" sz="2500" dirty="0" err="1"/>
              <a:t>Allsept</a:t>
            </a:r>
            <a:r>
              <a:rPr lang="en-US" sz="2500" dirty="0"/>
              <a:t> S 5 l</a:t>
            </a:r>
          </a:p>
          <a:p>
            <a:r>
              <a:rPr lang="hu-HU" sz="2900" dirty="0"/>
              <a:t>Érdemes minden állomáshoz egy kompetens kezelőt kinevezni</a:t>
            </a:r>
            <a:endParaRPr lang="en-US" sz="2900" dirty="0"/>
          </a:p>
          <a:p>
            <a:pPr marL="0" indent="0">
              <a:buNone/>
            </a:pPr>
            <a:r>
              <a:rPr lang="hu-HU" sz="2900" b="1" dirty="0"/>
              <a:t>Tartály csere</a:t>
            </a:r>
            <a:endParaRPr lang="en-US" sz="2900" b="1" dirty="0"/>
          </a:p>
          <a:p>
            <a:r>
              <a:rPr lang="hu-HU" sz="2900" dirty="0"/>
              <a:t>A kiürült fertőtlenítő kanna gyűjtő tartályként használható</a:t>
            </a:r>
          </a:p>
          <a:p>
            <a:r>
              <a:rPr lang="hu-HU" sz="2900" dirty="0"/>
              <a:t>Új, teli kanna behelyezése esetén egy apró szellőző lyukat kell a kupakon létrehozni</a:t>
            </a:r>
            <a:r>
              <a:rPr lang="en-US" sz="2900" dirty="0"/>
              <a:t> </a:t>
            </a:r>
          </a:p>
          <a:p>
            <a:pPr marL="0" indent="0">
              <a:buNone/>
            </a:pPr>
            <a:r>
              <a:rPr lang="hu-HU" sz="2900" b="1" dirty="0"/>
              <a:t>Gyűjtő kanna kiürítése</a:t>
            </a:r>
            <a:endParaRPr lang="en-US" sz="2900" b="1" dirty="0"/>
          </a:p>
          <a:p>
            <a:pPr lvl="1"/>
            <a:r>
              <a:rPr lang="hu-HU" sz="2500" dirty="0"/>
              <a:t>A termék maradékainak  és csomagolási hulladékainak mindig a helyi előírásoknak megfelelően kezelendő.</a:t>
            </a:r>
            <a:endParaRPr lang="en-US" sz="2500" dirty="0"/>
          </a:p>
          <a:p>
            <a:pPr lvl="1"/>
            <a:r>
              <a:rPr lang="hu-HU" sz="2500" dirty="0"/>
              <a:t>A hulladékjogszabályoknak megfelelően veszélyes hulladéknak tekintendő</a:t>
            </a:r>
            <a:r>
              <a:rPr lang="en-US" sz="2500" dirty="0"/>
              <a:t>. </a:t>
            </a:r>
          </a:p>
          <a:p>
            <a:pPr lvl="1"/>
            <a:r>
              <a:rPr lang="hu-HU" sz="2500" dirty="0"/>
              <a:t>Az anyagot és </a:t>
            </a:r>
            <a:r>
              <a:rPr lang="hu-HU" sz="2500" dirty="0" err="1"/>
              <a:t>edényzetét</a:t>
            </a:r>
            <a:r>
              <a:rPr lang="hu-HU" sz="2500" dirty="0"/>
              <a:t> különleges hulladék vagy veszélyes hulladék gyűjtőhelyre kell vinni</a:t>
            </a:r>
            <a:r>
              <a:rPr lang="en-US" sz="2900" dirty="0"/>
              <a:t>. </a:t>
            </a:r>
          </a:p>
          <a:p>
            <a:pPr lvl="1"/>
            <a:r>
              <a:rPr lang="hu-HU" sz="2900" dirty="0"/>
              <a:t>A veszélyes hulladék jelzés a termék címkéjén piktogrammal vagy figyelmeztető szöveggel található.</a:t>
            </a:r>
            <a:endParaRPr lang="en-US" sz="2900" dirty="0"/>
          </a:p>
          <a:p>
            <a:pPr marL="0" indent="0">
              <a:buNone/>
            </a:pPr>
            <a:r>
              <a:rPr lang="hu-HU" sz="2900" b="1" dirty="0"/>
              <a:t>Újrahasznosítás</a:t>
            </a:r>
            <a:endParaRPr lang="en-US" sz="2900" b="1" dirty="0"/>
          </a:p>
          <a:p>
            <a:r>
              <a:rPr lang="hu-HU" sz="2900" dirty="0"/>
              <a:t>A készülék gyártása során újrahasznosított alapanyagokat is felhasználtak.</a:t>
            </a:r>
            <a:endParaRPr lang="fi-FI" sz="2900" dirty="0"/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6066702-90D4-4AE3-B1C2-536816D97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3717588" cy="1440000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További információk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54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3717588" cy="7728735"/>
          </a:xfrm>
          <a:prstGeom prst="rect">
            <a:avLst/>
          </a:prstGeom>
        </p:spPr>
      </p:pic>
      <p:sp>
        <p:nvSpPr>
          <p:cNvPr id="175106" name="Rectangle 9"/>
          <p:cNvSpPr>
            <a:spLocks noChangeArrowheads="1"/>
          </p:cNvSpPr>
          <p:nvPr/>
        </p:nvSpPr>
        <p:spPr bwMode="auto">
          <a:xfrm>
            <a:off x="268816" y="5876720"/>
            <a:ext cx="11119555" cy="89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bevelT w="0" h="0"/>
              <a:bevelB/>
            </a:sp3d>
          </a:bodyPr>
          <a:lstStyle>
            <a:lvl1pPr>
              <a:defRPr sz="2800">
                <a:solidFill>
                  <a:srgbClr val="00346B"/>
                </a:solidFill>
                <a:latin typeface="Arial Narrow" panose="020B0606020202030204" pitchFamily="34" charset="0"/>
              </a:defRPr>
            </a:lvl1pPr>
            <a:lvl2pPr>
              <a:defRPr sz="2800">
                <a:solidFill>
                  <a:srgbClr val="00346B"/>
                </a:solidFill>
                <a:latin typeface="Arial Narrow" panose="020B0606020202030204" pitchFamily="34" charset="0"/>
              </a:defRPr>
            </a:lvl2pPr>
            <a:lvl3pPr>
              <a:defRPr sz="2800">
                <a:solidFill>
                  <a:srgbClr val="00346B"/>
                </a:solidFill>
                <a:latin typeface="Arial Narrow" panose="020B0606020202030204" pitchFamily="34" charset="0"/>
              </a:defRPr>
            </a:lvl3pPr>
            <a:lvl4pPr>
              <a:defRPr sz="2800">
                <a:solidFill>
                  <a:srgbClr val="00346B"/>
                </a:solidFill>
                <a:latin typeface="Arial Narrow" panose="020B0606020202030204" pitchFamily="34" charset="0"/>
              </a:defRPr>
            </a:lvl4pPr>
            <a:lvl5pPr>
              <a:defRPr sz="2800">
                <a:solidFill>
                  <a:srgbClr val="00346B"/>
                </a:solidFill>
                <a:latin typeface="Arial Narrow" panose="020B060602020203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46B"/>
                </a:solidFill>
                <a:latin typeface="Arial Narrow" panose="020B060602020203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46B"/>
                </a:solidFill>
                <a:latin typeface="Arial Narrow" panose="020B060602020203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46B"/>
                </a:solidFill>
                <a:latin typeface="Arial Narrow" panose="020B060602020203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46B"/>
                </a:solidFill>
                <a:latin typeface="Arial Narrow" panose="020B0606020202030204" pitchFamily="34" charset="0"/>
              </a:defRPr>
            </a:lvl9pPr>
          </a:lstStyle>
          <a:p>
            <a:pPr algn="ctr" eaLnBrk="1" hangingPunct="1"/>
            <a:r>
              <a:rPr lang="en-US" altLang="fi-FI" sz="4050" dirty="0" err="1">
                <a:solidFill>
                  <a:schemeClr val="bg1"/>
                </a:solidFill>
                <a:effectLst>
                  <a:outerShdw blurRad="254000" dist="152400" dir="5400000" algn="ctr" rotWithShape="0">
                    <a:schemeClr val="accent5"/>
                  </a:outerShdw>
                  <a:reflection stA="45000" endPos="0" dist="508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SafePoint</a:t>
            </a:r>
            <a:r>
              <a:rPr lang="en-US" altLang="fi-FI" sz="4050" dirty="0">
                <a:solidFill>
                  <a:schemeClr val="bg1"/>
                </a:solidFill>
                <a:effectLst>
                  <a:outerShdw blurRad="254000" dist="152400" dir="5400000" algn="ctr" rotWithShape="0">
                    <a:schemeClr val="accent5"/>
                  </a:outerShdw>
                  <a:reflection stA="45000" endPos="0" dist="508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fi-FI" sz="4050" baseline="30000" dirty="0">
                <a:solidFill>
                  <a:schemeClr val="bg1"/>
                </a:solidFill>
                <a:effectLst>
                  <a:outerShdw blurRad="254000" dist="152400" dir="5400000" algn="ctr" rotWithShape="0">
                    <a:schemeClr val="accent5"/>
                  </a:outerShdw>
                  <a:reflection stA="45000" endPos="0" dist="508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US" altLang="fi-FI" sz="4050" baseline="30000" dirty="0">
                <a:solidFill>
                  <a:schemeClr val="tx1"/>
                </a:solidFill>
                <a:effectLst>
                  <a:outerShdw blurRad="254000" dist="152400" dir="5400000" algn="ctr" rotWithShape="0">
                    <a:schemeClr val="accent5"/>
                  </a:outerShdw>
                  <a:reflection stA="45000" endPos="0" dist="508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fi-FI" sz="4050" dirty="0">
                <a:solidFill>
                  <a:schemeClr val="tx1"/>
                </a:solidFill>
                <a:effectLst>
                  <a:outerShdw blurRad="254000" dist="152400" dir="5400000" algn="ctr" rotWithShape="0">
                    <a:schemeClr val="accent5"/>
                  </a:outerShdw>
                  <a:reflection stA="45000" endPos="0" dist="508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altLang="fi-FI" sz="4050" dirty="0">
              <a:solidFill>
                <a:schemeClr val="tx1"/>
              </a:solidFill>
              <a:effectLst>
                <a:outerShdw blurRad="254000" dist="152400" dir="5400000" algn="ctr" rotWithShape="0">
                  <a:schemeClr val="accent5"/>
                </a:outerShdw>
                <a:reflection stA="45000" endPos="0" dist="508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fi-FI" sz="3150" i="1" dirty="0">
                <a:solidFill>
                  <a:schemeClr val="bg1"/>
                </a:solidFill>
                <a:effectLst>
                  <a:outerShdw blurRad="254000" dist="152400" dir="5400000" algn="ctr" rotWithShape="0">
                    <a:schemeClr val="accent5"/>
                  </a:outerShdw>
                  <a:reflection stA="45000" endPos="0" dist="508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Érintésmentes, szenzoros kézfertőtlenítő adagoló</a:t>
            </a:r>
            <a:endParaRPr lang="fi-FI" altLang="fi-FI" sz="3150" b="1" u="sng" dirty="0">
              <a:solidFill>
                <a:schemeClr val="bg1"/>
              </a:solidFill>
              <a:effectLst>
                <a:outerShdw blurRad="254000" dist="152400" dir="5400000" algn="ctr" rotWithShape="0">
                  <a:schemeClr val="accent5"/>
                </a:outerShdw>
                <a:reflection stA="45000" endPos="0" dist="508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2961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4FB390BD-CA18-41B1-9BBD-EB4B8D9D2322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53141A8-AA21-4C68-97D3-8BD2E7286E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0669" y="1422400"/>
            <a:ext cx="9393198" cy="6079841"/>
          </a:xfrm>
        </p:spPr>
        <p:txBody>
          <a:bodyPr>
            <a:normAutofit fontScale="47500" lnSpcReduction="20000"/>
          </a:bodyPr>
          <a:lstStyle/>
          <a:p>
            <a:pPr lvl="1"/>
            <a:r>
              <a:rPr lang="hu-HU" sz="3600" dirty="0"/>
              <a:t>Egyedülálló, finn tervezésű és gyártású higiéniai kézfertőtlenítő állomás kifejezetten sűrűn látogatott, nyilvános helyekre (egészségügy, éttermek, szállodák, bevásárlóközpontok stb.).</a:t>
            </a:r>
          </a:p>
          <a:p>
            <a:pPr lvl="1"/>
            <a:r>
              <a:rPr lang="en-US" sz="3600" dirty="0"/>
              <a:t>A </a:t>
            </a:r>
            <a:r>
              <a:rPr lang="en-US" sz="3600" dirty="0" err="1"/>
              <a:t>piacon</a:t>
            </a:r>
            <a:r>
              <a:rPr lang="en-US" sz="3600" dirty="0"/>
              <a:t> </a:t>
            </a:r>
            <a:r>
              <a:rPr lang="en-US" sz="3600" dirty="0" err="1"/>
              <a:t>található</a:t>
            </a:r>
            <a:r>
              <a:rPr lang="en-US" sz="3600" dirty="0"/>
              <a:t> </a:t>
            </a:r>
            <a:r>
              <a:rPr lang="en-US" sz="3600" dirty="0" err="1"/>
              <a:t>leghosszabb</a:t>
            </a:r>
            <a:r>
              <a:rPr lang="en-US" sz="3600" dirty="0"/>
              <a:t> </a:t>
            </a:r>
            <a:r>
              <a:rPr lang="en-US" sz="3600" dirty="0" err="1"/>
              <a:t>adagolás</a:t>
            </a:r>
            <a:r>
              <a:rPr lang="en-US" sz="3600" dirty="0"/>
              <a:t> </a:t>
            </a:r>
            <a:r>
              <a:rPr lang="en-US" sz="3600" dirty="0" err="1"/>
              <a:t>tartammal</a:t>
            </a:r>
            <a:r>
              <a:rPr lang="en-US" sz="3600" dirty="0"/>
              <a:t> </a:t>
            </a:r>
            <a:r>
              <a:rPr lang="en-US" sz="3600" dirty="0" err="1"/>
              <a:t>rendelkező</a:t>
            </a:r>
            <a:r>
              <a:rPr lang="en-US" sz="3600" dirty="0"/>
              <a:t> </a:t>
            </a:r>
            <a:r>
              <a:rPr lang="en-US" sz="3600" dirty="0" err="1"/>
              <a:t>állomás</a:t>
            </a:r>
            <a:r>
              <a:rPr lang="en-US" sz="3600" dirty="0"/>
              <a:t>: </a:t>
            </a:r>
            <a:r>
              <a:rPr lang="en-US" sz="3600" dirty="0" err="1"/>
              <a:t>akár</a:t>
            </a:r>
            <a:r>
              <a:rPr lang="en-US" sz="3600" dirty="0"/>
              <a:t> 5000 </a:t>
            </a:r>
            <a:r>
              <a:rPr lang="en-US" sz="3600" dirty="0" err="1"/>
              <a:t>adag</a:t>
            </a:r>
            <a:r>
              <a:rPr lang="en-US" sz="3600" dirty="0"/>
              <a:t> </a:t>
            </a:r>
            <a:r>
              <a:rPr lang="en-US" sz="3600" dirty="0" err="1"/>
              <a:t>tartályonként</a:t>
            </a:r>
            <a:r>
              <a:rPr lang="en-US" sz="3600" dirty="0"/>
              <a:t>!</a:t>
            </a:r>
            <a:endParaRPr lang="hu-HU" sz="3600" dirty="0"/>
          </a:p>
          <a:p>
            <a:pPr lvl="1"/>
            <a:r>
              <a:rPr lang="hu-HU" sz="3600" dirty="0"/>
              <a:t>Tartós és megbízható technológia, kifejezetten folyamatos használatra kifejlesztve </a:t>
            </a:r>
            <a:r>
              <a:rPr lang="en-US" sz="3600" dirty="0"/>
              <a:t>(</a:t>
            </a:r>
            <a:r>
              <a:rPr lang="hu-HU" sz="3600" dirty="0"/>
              <a:t>ipari alkatrészek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hu-HU" sz="2900" b="1" dirty="0"/>
              <a:t>Technikai információk</a:t>
            </a:r>
            <a:endParaRPr lang="en-US" sz="2900" b="1" dirty="0"/>
          </a:p>
          <a:p>
            <a:r>
              <a:rPr lang="hu-HU" sz="2900" dirty="0"/>
              <a:t>Méretek:</a:t>
            </a:r>
            <a:r>
              <a:rPr lang="en-US" sz="2900" dirty="0"/>
              <a:t> </a:t>
            </a:r>
            <a:r>
              <a:rPr lang="hu-HU" sz="2900" dirty="0" err="1"/>
              <a:t>kb</a:t>
            </a:r>
            <a:r>
              <a:rPr lang="en-US" sz="2900" dirty="0"/>
              <a:t>. H 1400 mm / L 350 mm / S 230 mm</a:t>
            </a:r>
          </a:p>
          <a:p>
            <a:r>
              <a:rPr lang="hu-HU" sz="2900" dirty="0"/>
              <a:t>Utántöltő tartályméretek:</a:t>
            </a:r>
            <a:r>
              <a:rPr lang="en-US" sz="2900" dirty="0"/>
              <a:t> 5 l, 10 l</a:t>
            </a:r>
          </a:p>
          <a:p>
            <a:r>
              <a:rPr lang="hu-HU" sz="2900" dirty="0"/>
              <a:t>Áramellátás:</a:t>
            </a:r>
            <a:r>
              <a:rPr lang="en-US" sz="2900" dirty="0"/>
              <a:t>, 110… 230 Vac</a:t>
            </a:r>
            <a:r>
              <a:rPr lang="hu-HU" sz="2900" dirty="0"/>
              <a:t>,</a:t>
            </a:r>
            <a:r>
              <a:rPr lang="en-US" sz="2900" dirty="0"/>
              <a:t> 24V</a:t>
            </a:r>
          </a:p>
          <a:p>
            <a:r>
              <a:rPr lang="hu-HU" sz="2900" dirty="0"/>
              <a:t>Nettó tömeg: </a:t>
            </a:r>
            <a:r>
              <a:rPr lang="hu-HU" sz="2900" dirty="0" err="1"/>
              <a:t>kb</a:t>
            </a:r>
            <a:r>
              <a:rPr lang="en-US" sz="2900" dirty="0"/>
              <a:t> 25 kg</a:t>
            </a:r>
          </a:p>
          <a:p>
            <a:r>
              <a:rPr lang="en-US" sz="2900" dirty="0"/>
              <a:t>IP67 </a:t>
            </a:r>
            <a:r>
              <a:rPr lang="hu-HU" sz="2900" dirty="0"/>
              <a:t>védelem </a:t>
            </a:r>
            <a:r>
              <a:rPr lang="en-US" sz="2900" dirty="0"/>
              <a:t>(</a:t>
            </a:r>
            <a:r>
              <a:rPr lang="hu-HU" sz="2900" dirty="0"/>
              <a:t>elektromos alkatrészek</a:t>
            </a:r>
            <a:r>
              <a:rPr lang="en-US" sz="2900" dirty="0"/>
              <a:t>)</a:t>
            </a:r>
          </a:p>
          <a:p>
            <a:r>
              <a:rPr lang="en-US" sz="2900" dirty="0"/>
              <a:t>CE </a:t>
            </a:r>
            <a:r>
              <a:rPr lang="hu-HU" sz="2900" dirty="0"/>
              <a:t>jelzés</a:t>
            </a:r>
            <a:endParaRPr lang="en-US" sz="2900" dirty="0"/>
          </a:p>
          <a:p>
            <a:pPr marL="0" indent="0">
              <a:buNone/>
            </a:pPr>
            <a:endParaRPr lang="en-US" sz="2900" dirty="0"/>
          </a:p>
          <a:p>
            <a:pPr marL="0" indent="0">
              <a:buNone/>
            </a:pPr>
            <a:r>
              <a:rPr lang="hu-HU" sz="2900" b="1" dirty="0"/>
              <a:t>Tulajdonságok</a:t>
            </a:r>
            <a:endParaRPr lang="en-US" sz="2900" b="1" dirty="0"/>
          </a:p>
          <a:p>
            <a:r>
              <a:rPr lang="hu-HU" sz="2900" dirty="0"/>
              <a:t>Folyamatos, nagy igénybevételre tervezve</a:t>
            </a:r>
            <a:endParaRPr lang="en-US" sz="2900" dirty="0"/>
          </a:p>
          <a:p>
            <a:r>
              <a:rPr lang="hu-HU" sz="2900" dirty="0"/>
              <a:t>Beltéri használatra</a:t>
            </a:r>
            <a:endParaRPr lang="en-US" sz="2900" dirty="0"/>
          </a:p>
          <a:p>
            <a:r>
              <a:rPr lang="hu-HU" sz="2900" dirty="0"/>
              <a:t>Állítható adagolás, 1 vagy 2 ml</a:t>
            </a:r>
            <a:endParaRPr lang="en-US" sz="2900" dirty="0"/>
          </a:p>
          <a:p>
            <a:r>
              <a:rPr lang="hu-HU" sz="2900" dirty="0"/>
              <a:t>2 év gyártói garancia</a:t>
            </a:r>
            <a:endParaRPr lang="en-US" sz="2900" dirty="0"/>
          </a:p>
          <a:p>
            <a:r>
              <a:rPr lang="hu-HU" sz="2900" dirty="0"/>
              <a:t>Finn tervezés és gyártás</a:t>
            </a:r>
            <a:endParaRPr lang="en-US" sz="2900" dirty="0"/>
          </a:p>
          <a:p>
            <a:r>
              <a:rPr lang="hu-HU" sz="2900" dirty="0"/>
              <a:t>Fehér színű</a:t>
            </a:r>
            <a:r>
              <a:rPr lang="en-US" sz="2900" dirty="0"/>
              <a:t>, </a:t>
            </a:r>
            <a:r>
              <a:rPr lang="hu-HU" sz="2900" dirty="0"/>
              <a:t>orvosi bevonattal </a:t>
            </a:r>
            <a:r>
              <a:rPr lang="en-US" sz="2900" dirty="0"/>
              <a:t>(</a:t>
            </a:r>
            <a:r>
              <a:rPr lang="hu-HU" sz="2900" dirty="0"/>
              <a:t>nem sárgul</a:t>
            </a:r>
            <a:r>
              <a:rPr lang="en-US" sz="2900" dirty="0"/>
              <a:t>)</a:t>
            </a:r>
            <a:endParaRPr lang="fi-FI" sz="2900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3FB1EFA-026C-4037-A61B-BBEC3D21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3717588" cy="1440000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Safepoint+ </a:t>
            </a:r>
            <a:r>
              <a:rPr lang="hu-HU" dirty="0">
                <a:solidFill>
                  <a:schemeClr val="bg1"/>
                </a:solidFill>
              </a:rPr>
              <a:t>ÁLTALÁNOS INFORMÁCIÓK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55E11B-4279-4DA1-B255-2AFEF97D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53" b="94711" l="9434" r="89434">
                        <a14:foregroundMark x1="28679" y1="4959" x2="28679" y2="4959"/>
                        <a14:foregroundMark x1="69811" y1="6116" x2="69811" y2="6116"/>
                        <a14:foregroundMark x1="51321" y1="31736" x2="51321" y2="31736"/>
                        <a14:foregroundMark x1="27925" y1="7934" x2="33208" y2="82314"/>
                        <a14:foregroundMark x1="33208" y1="82314" x2="21887" y2="88264"/>
                        <a14:foregroundMark x1="21887" y1="88264" x2="36604" y2="93388"/>
                        <a14:foregroundMark x1="36604" y1="93388" x2="53585" y2="94876"/>
                        <a14:foregroundMark x1="53585" y1="94876" x2="70566" y2="94380"/>
                        <a14:foregroundMark x1="70566" y1="94380" x2="75849" y2="86777"/>
                        <a14:foregroundMark x1="75849" y1="86777" x2="71698" y2="47107"/>
                        <a14:foregroundMark x1="71698" y1="47107" x2="76981" y2="30413"/>
                        <a14:foregroundMark x1="76981" y1="30413" x2="73208" y2="14050"/>
                        <a14:foregroundMark x1="73208" y1="14050" x2="64151" y2="7438"/>
                        <a14:foregroundMark x1="64151" y1="7438" x2="26415" y2="9091"/>
                        <a14:foregroundMark x1="56981" y1="35372" x2="50189" y2="24959"/>
                        <a14:foregroundMark x1="50189" y1="24959" x2="38868" y2="31405"/>
                        <a14:foregroundMark x1="38868" y1="31405" x2="36604" y2="39669"/>
                        <a14:foregroundMark x1="36604" y1="39669" x2="49057" y2="47107"/>
                        <a14:foregroundMark x1="49057" y1="47107" x2="69434" y2="41983"/>
                        <a14:foregroundMark x1="69434" y1="41983" x2="70943" y2="38347"/>
                        <a14:foregroundMark x1="65660" y1="48595" x2="76226" y2="33719"/>
                        <a14:foregroundMark x1="76226" y1="33719" x2="71698" y2="25950"/>
                        <a14:foregroundMark x1="71698" y1="25950" x2="55472" y2="21157"/>
                        <a14:foregroundMark x1="55472" y1="21157" x2="38491" y2="23140"/>
                        <a14:foregroundMark x1="38491" y1="23140" x2="29057" y2="29587"/>
                        <a14:foregroundMark x1="29057" y1="29587" x2="31698" y2="38512"/>
                        <a14:foregroundMark x1="31698" y1="38512" x2="41509" y2="46281"/>
                        <a14:foregroundMark x1="41509" y1="46281" x2="55094" y2="51240"/>
                        <a14:foregroundMark x1="55094" y1="51240" x2="72075" y2="50248"/>
                        <a14:foregroundMark x1="73018" y1="49752" x2="73962" y2="49256"/>
                        <a14:foregroundMark x1="72075" y1="50248" x2="73018" y2="49752"/>
                        <a14:foregroundMark x1="72453" y1="95041" x2="81887" y2="88264"/>
                        <a14:foregroundMark x1="81887" y1="88264" x2="81132" y2="87934"/>
                        <a14:foregroundMark x1="80000" y1="91240" x2="80000" y2="91240"/>
                        <a14:foregroundMark x1="67170" y1="68760" x2="67170" y2="68760"/>
                        <a14:foregroundMark x1="26038" y1="33058" x2="26038" y2="33058"/>
                        <a14:foregroundMark x1="23019" y1="30909" x2="23019" y2="30909"/>
                        <a14:foregroundMark x1="25283" y1="14876" x2="25283" y2="14876"/>
                        <a14:foregroundMark x1="78868" y1="46281" x2="78868" y2="46281"/>
                        <a14:foregroundMark x1="66415" y1="48760" x2="66415" y2="48760"/>
                        <a14:foregroundMark x1="24528" y1="47934" x2="24528" y2="47934"/>
                        <a14:foregroundMark x1="22642" y1="5455" x2="22642" y2="5455"/>
                        <a14:foregroundMark x1="23396" y1="7603" x2="23396" y2="7603"/>
                        <a14:foregroundMark x1="23019" y1="9587" x2="23019" y2="9587"/>
                        <a14:foregroundMark x1="23019" y1="17025" x2="23019" y2="17025"/>
                        <a14:foregroundMark x1="22642" y1="16364" x2="22642" y2="16364"/>
                        <a14:foregroundMark x1="23019" y1="24628" x2="23019" y2="24628"/>
                        <a14:foregroundMark x1="23774" y1="30744" x2="23774" y2="30744"/>
                        <a14:foregroundMark x1="23774" y1="40661" x2="23774" y2="40661"/>
                        <a14:foregroundMark x1="24528" y1="48595" x2="24528" y2="48595"/>
                        <a14:foregroundMark x1="24528" y1="58017" x2="24528" y2="58017"/>
                        <a14:foregroundMark x1="78868" y1="49587" x2="78868" y2="49587"/>
                        <a14:foregroundMark x1="78113" y1="57521" x2="78113" y2="57521"/>
                        <a14:foregroundMark x1="78868" y1="52727" x2="78868" y2="52727"/>
                        <a14:foregroundMark x1="78868" y1="50744" x2="78868" y2="50744"/>
                        <a14:foregroundMark x1="78113" y1="65620" x2="78113" y2="65620"/>
                        <a14:foregroundMark x1="77736" y1="87107" x2="77736" y2="87107"/>
                        <a14:foregroundMark x1="79623" y1="22645" x2="79623" y2="22645"/>
                        <a14:foregroundMark x1="80000" y1="17025" x2="80000" y2="17025"/>
                        <a14:foregroundMark x1="80000" y1="14711" x2="80000" y2="14711"/>
                        <a14:foregroundMark x1="79623" y1="13884" x2="79623" y2="13884"/>
                        <a14:foregroundMark x1="78868" y1="35372" x2="78868" y2="35372"/>
                        <a14:foregroundMark x1="24528" y1="52727" x2="24528" y2="52727"/>
                        <a14:foregroundMark x1="24528" y1="54380" x2="24528" y2="54380"/>
                        <a14:foregroundMark x1="24906" y1="56198" x2="24906" y2="56198"/>
                        <a14:foregroundMark x1="24906" y1="55372" x2="24906" y2="55372"/>
                        <a14:foregroundMark x1="38491" y1="2149" x2="38491" y2="2149"/>
                        <a14:foregroundMark x1="45660" y1="1983" x2="45660" y2="1983"/>
                        <a14:foregroundMark x1="37736" y1="2149" x2="37736" y2="2149"/>
                        <a14:foregroundMark x1="39245" y1="1983" x2="39245" y2="1983"/>
                        <a14:foregroundMark x1="37736" y1="2149" x2="36604" y2="2314"/>
                        <a14:foregroundMark x1="39623" y1="2149" x2="38113" y2="2149"/>
                        <a14:foregroundMark x1="58868" y1="1653" x2="76226" y2="3636"/>
                        <a14:backgroundMark x1="35094" y1="1653" x2="35094" y2="1653"/>
                        <a14:backgroundMark x1="79623" y1="52727" x2="79623" y2="52727"/>
                        <a14:backgroundMark x1="79623" y1="50744" x2="79623" y2="50744"/>
                        <a14:backgroundMark x1="79623" y1="49752" x2="79623" y2="497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192" y="941445"/>
            <a:ext cx="2822003" cy="64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7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4155E11B-4279-4DA1-B255-2AFEF97D9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700" y="296304"/>
            <a:ext cx="3120187" cy="71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1257AB0-1B90-4BC1-87D4-C93E45B28864}"/>
              </a:ext>
            </a:extLst>
          </p:cNvPr>
          <p:cNvSpPr txBox="1"/>
          <p:nvPr/>
        </p:nvSpPr>
        <p:spPr>
          <a:xfrm>
            <a:off x="8037944" y="918841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Fej címke</a:t>
            </a:r>
          </a:p>
          <a:p>
            <a:r>
              <a:rPr lang="fi-FI" sz="1200" dirty="0"/>
              <a:t>(</a:t>
            </a:r>
            <a:r>
              <a:rPr lang="hu-HU" sz="1200" dirty="0"/>
              <a:t>nyelvi változatok</a:t>
            </a:r>
            <a:r>
              <a:rPr lang="fi-FI" sz="1200" dirty="0"/>
              <a:t>)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989DD009-1FBD-4968-9CB1-527A99BAB364}"/>
              </a:ext>
            </a:extLst>
          </p:cNvPr>
          <p:cNvSpPr txBox="1"/>
          <p:nvPr/>
        </p:nvSpPr>
        <p:spPr>
          <a:xfrm>
            <a:off x="4791566" y="2567655"/>
            <a:ext cx="1436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IR </a:t>
            </a:r>
            <a:r>
              <a:rPr lang="hu-HU" sz="1200" dirty="0"/>
              <a:t>szenzor és adagoló fej</a:t>
            </a:r>
            <a:endParaRPr lang="fi-FI" sz="12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6CC4F8C-67B2-4634-B819-6409D339B468}"/>
              </a:ext>
            </a:extLst>
          </p:cNvPr>
          <p:cNvSpPr txBox="1"/>
          <p:nvPr/>
        </p:nvSpPr>
        <p:spPr>
          <a:xfrm>
            <a:off x="7765856" y="4479929"/>
            <a:ext cx="1636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Kézfertőtlenítő szer -, és csepp tartály</a:t>
            </a:r>
            <a:endParaRPr lang="fi-FI" sz="1200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CFD5C360-718B-4FC7-A3EC-E5CF0BC6CF43}"/>
              </a:ext>
            </a:extLst>
          </p:cNvPr>
          <p:cNvSpPr txBox="1"/>
          <p:nvPr/>
        </p:nvSpPr>
        <p:spPr>
          <a:xfrm>
            <a:off x="5932441" y="7418946"/>
            <a:ext cx="2144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Állítható láb </a:t>
            </a:r>
            <a:r>
              <a:rPr lang="fi-FI" sz="1200" dirty="0"/>
              <a:t>(4 </a:t>
            </a:r>
            <a:r>
              <a:rPr lang="hu-HU" sz="1200" dirty="0"/>
              <a:t>db</a:t>
            </a:r>
            <a:r>
              <a:rPr lang="fi-FI" sz="1200" dirty="0"/>
              <a:t>)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1DA10E44-2314-4FB1-AD05-B6AC877B532B}"/>
              </a:ext>
            </a:extLst>
          </p:cNvPr>
          <p:cNvCxnSpPr/>
          <p:nvPr/>
        </p:nvCxnSpPr>
        <p:spPr>
          <a:xfrm flipV="1">
            <a:off x="5720744" y="2156790"/>
            <a:ext cx="1185210" cy="4876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CB09B4EA-00C5-423B-B46F-901CEFE24658}"/>
              </a:ext>
            </a:extLst>
          </p:cNvPr>
          <p:cNvCxnSpPr>
            <a:cxnSpLocks/>
          </p:cNvCxnSpPr>
          <p:nvPr/>
        </p:nvCxnSpPr>
        <p:spPr>
          <a:xfrm flipH="1">
            <a:off x="7445339" y="1095432"/>
            <a:ext cx="5926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70DAA847-BBBD-48E4-8000-20786BD8D44E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7004856" y="4710762"/>
            <a:ext cx="761000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>
            <a:extLst>
              <a:ext uri="{FF2B5EF4-FFF2-40B4-BE49-F238E27FC236}">
                <a16:creationId xmlns:a16="http://schemas.microsoft.com/office/drawing/2014/main" id="{E840F054-C3BE-41BC-BC24-959FE2483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895" y="455299"/>
            <a:ext cx="3729180" cy="2112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3FF2746C-41B4-4395-9994-95D498DDE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139" y="1149673"/>
            <a:ext cx="2011255" cy="3030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60800A5C-9AA9-47AB-9041-85761828C9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1895" y="3632938"/>
            <a:ext cx="2020176" cy="3029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B45E3876-30A4-4FEF-85A1-DB2F3261CF22}"/>
              </a:ext>
            </a:extLst>
          </p:cNvPr>
          <p:cNvSpPr txBox="1"/>
          <p:nvPr/>
        </p:nvSpPr>
        <p:spPr>
          <a:xfrm>
            <a:off x="3369398" y="4756929"/>
            <a:ext cx="247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Rozsdamentes acél váz, tartós műanyag burkolattal</a:t>
            </a:r>
            <a:endParaRPr lang="fi-FI" sz="1200" dirty="0"/>
          </a:p>
        </p:txBody>
      </p:sp>
      <p:sp>
        <p:nvSpPr>
          <p:cNvPr id="18" name="Vasen hakasulje 17">
            <a:extLst>
              <a:ext uri="{FF2B5EF4-FFF2-40B4-BE49-F238E27FC236}">
                <a16:creationId xmlns:a16="http://schemas.microsoft.com/office/drawing/2014/main" id="{1E3835C5-6D09-4A31-893B-D6D8D2F5E9D1}"/>
              </a:ext>
            </a:extLst>
          </p:cNvPr>
          <p:cNvSpPr/>
          <p:nvPr/>
        </p:nvSpPr>
        <p:spPr>
          <a:xfrm>
            <a:off x="5774402" y="3632938"/>
            <a:ext cx="148878" cy="254434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1DF6D245-034E-472F-A2CE-ED5DA8C1DEF6}"/>
              </a:ext>
            </a:extLst>
          </p:cNvPr>
          <p:cNvCxnSpPr>
            <a:cxnSpLocks/>
          </p:cNvCxnSpPr>
          <p:nvPr/>
        </p:nvCxnSpPr>
        <p:spPr>
          <a:xfrm flipH="1" flipV="1">
            <a:off x="6064729" y="7181611"/>
            <a:ext cx="311295" cy="231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C25D7ADF-A850-4E13-9299-637F72C9FB2C}"/>
              </a:ext>
            </a:extLst>
          </p:cNvPr>
          <p:cNvCxnSpPr>
            <a:cxnSpLocks/>
          </p:cNvCxnSpPr>
          <p:nvPr/>
        </p:nvCxnSpPr>
        <p:spPr>
          <a:xfrm flipV="1">
            <a:off x="7445339" y="7229305"/>
            <a:ext cx="320517" cy="18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6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>
            <a:extLst>
              <a:ext uri="{FF2B5EF4-FFF2-40B4-BE49-F238E27FC236}">
                <a16:creationId xmlns:a16="http://schemas.microsoft.com/office/drawing/2014/main" id="{9C1B7C55-1297-4507-86AB-CA68CD906525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053141A8-AA21-4C68-97D3-8BD2E7286E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4365" y="2289465"/>
            <a:ext cx="7714985" cy="5105995"/>
          </a:xfrm>
        </p:spPr>
        <p:txBody>
          <a:bodyPr>
            <a:normAutofit/>
          </a:bodyPr>
          <a:lstStyle/>
          <a:p>
            <a:pPr lvl="1"/>
            <a:r>
              <a:rPr lang="hu-HU" dirty="0"/>
              <a:t>Kétirányú kialakítás </a:t>
            </a:r>
            <a:r>
              <a:rPr lang="hu-HU" dirty="0">
                <a:sym typeface="Wingdings" panose="05000000000000000000" pitchFamily="2" charset="2"/>
              </a:rPr>
              <a:t> mindkét oldalról használható, praktikusan elhelyezhető átjárókban, előterekben</a:t>
            </a:r>
            <a:endParaRPr lang="en-US" dirty="0"/>
          </a:p>
          <a:p>
            <a:pPr lvl="1"/>
            <a:r>
              <a:rPr lang="hu-HU" dirty="0"/>
              <a:t>Szenzorjai érzékelik a kézmozgást és a kéz melegét, majd azonnal a beállított mennyiséget adagolja a kézbe</a:t>
            </a:r>
            <a:endParaRPr lang="en-US" dirty="0"/>
          </a:p>
          <a:p>
            <a:pPr lvl="1"/>
            <a:r>
              <a:rPr lang="hu-HU" dirty="0"/>
              <a:t>Egyszerű és gyors üzembe helyezés és karbantartás</a:t>
            </a:r>
            <a:endParaRPr lang="en-US" dirty="0"/>
          </a:p>
          <a:p>
            <a:pPr lvl="1"/>
            <a:r>
              <a:rPr lang="en-US" dirty="0"/>
              <a:t>A </a:t>
            </a:r>
            <a:r>
              <a:rPr lang="en-US" dirty="0" err="1"/>
              <a:t>steril</a:t>
            </a:r>
            <a:r>
              <a:rPr lang="en-US" dirty="0"/>
              <a:t> </a:t>
            </a:r>
            <a:r>
              <a:rPr lang="en-US" dirty="0" err="1"/>
              <a:t>fertőtlenítőszert</a:t>
            </a:r>
            <a:r>
              <a:rPr lang="en-US" dirty="0"/>
              <a:t> </a:t>
            </a:r>
            <a:r>
              <a:rPr lang="en-US" dirty="0" err="1"/>
              <a:t>tartalmazó</a:t>
            </a:r>
            <a:r>
              <a:rPr lang="en-US" dirty="0"/>
              <a:t> </a:t>
            </a:r>
            <a:r>
              <a:rPr lang="en-US" dirty="0" err="1"/>
              <a:t>kanna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a </a:t>
            </a:r>
            <a:r>
              <a:rPr lang="en-US" dirty="0" err="1"/>
              <a:t>csepptartály</a:t>
            </a:r>
            <a:r>
              <a:rPr lang="hu-HU" dirty="0"/>
              <a:t> </a:t>
            </a:r>
            <a:r>
              <a:rPr lang="en-US" dirty="0" err="1"/>
              <a:t>biztonságosan</a:t>
            </a:r>
            <a:r>
              <a:rPr lang="en-US" dirty="0"/>
              <a:t> </a:t>
            </a:r>
            <a:r>
              <a:rPr lang="en-US" dirty="0" err="1"/>
              <a:t>elzárható</a:t>
            </a:r>
            <a:endParaRPr lang="hu-HU" dirty="0"/>
          </a:p>
          <a:p>
            <a:pPr lvl="1"/>
            <a:r>
              <a:rPr lang="hu-HU" dirty="0"/>
              <a:t>Nem kell sűrűn cserélni az utántöltő kannát, a piacon található leghosszabb adagolási tartam!</a:t>
            </a:r>
            <a:endParaRPr lang="en-US" dirty="0"/>
          </a:p>
          <a:p>
            <a:pPr lvl="1"/>
            <a:r>
              <a:rPr lang="hu-HU" dirty="0"/>
              <a:t>Állítható adagmennyiség, </a:t>
            </a:r>
            <a:r>
              <a:rPr lang="en-US" dirty="0"/>
              <a:t>5 l </a:t>
            </a:r>
            <a:r>
              <a:rPr lang="hu-HU" dirty="0"/>
              <a:t>kanna:</a:t>
            </a:r>
          </a:p>
          <a:p>
            <a:pPr lvl="2"/>
            <a:r>
              <a:rPr lang="hu-HU" dirty="0"/>
              <a:t>1 ml adagolás = 5000 használat,</a:t>
            </a:r>
          </a:p>
          <a:p>
            <a:pPr lvl="2"/>
            <a:r>
              <a:rPr lang="en-US" dirty="0"/>
              <a:t>2 ml </a:t>
            </a:r>
            <a:r>
              <a:rPr lang="hu-HU" dirty="0"/>
              <a:t>adagolás</a:t>
            </a:r>
            <a:r>
              <a:rPr lang="en-US" dirty="0"/>
              <a:t> = 2500 </a:t>
            </a:r>
            <a:r>
              <a:rPr lang="hu-HU" dirty="0"/>
              <a:t>használat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3FB1EFA-026C-4037-A61B-BBEC3D21D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866"/>
            <a:ext cx="13717588" cy="1440000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</a:rPr>
              <a:t>Safepoint+ </a:t>
            </a:r>
            <a:r>
              <a:rPr lang="hu-HU" dirty="0">
                <a:solidFill>
                  <a:schemeClr val="bg1"/>
                </a:solidFill>
              </a:rPr>
              <a:t>Előnyök</a:t>
            </a:r>
            <a:endParaRPr lang="fi-FI" dirty="0">
              <a:solidFill>
                <a:schemeClr val="bg1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403CC41-9109-43F1-963D-DADF20040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160" y="1835149"/>
            <a:ext cx="2559858" cy="3838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5CFB744-E63C-4B5B-A0E5-CC4FBEAEF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29" y="3048709"/>
            <a:ext cx="2296159" cy="344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7363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EGYÉRTELMŰ, PIKTOGRAMOS</a:t>
            </a:r>
            <a:br>
              <a:rPr lang="hu-HU" dirty="0"/>
            </a:br>
            <a:r>
              <a:rPr lang="hu-HU" dirty="0"/>
              <a:t>használati útmutató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2" y="969818"/>
            <a:ext cx="4091350" cy="6137564"/>
          </a:xfrm>
          <a:prstGeom prst="rect">
            <a:avLst/>
          </a:prstGeom>
        </p:spPr>
      </p:pic>
      <p:pic>
        <p:nvPicPr>
          <p:cNvPr id="8" name="Kép 7" descr="A képen szöveg látható&#10;&#10;Automatikusan generált leírás">
            <a:extLst>
              <a:ext uri="{FF2B5EF4-FFF2-40B4-BE49-F238E27FC236}">
                <a16:creationId xmlns:a16="http://schemas.microsoft.com/office/drawing/2014/main" id="{6F1D613F-3800-449D-B78C-448740DA369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55" y="2607382"/>
            <a:ext cx="7773835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8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28599D95-8E98-46FE-BA2C-CBAB97374D97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3717588" cy="1440000"/>
          </a:xfrm>
        </p:spPr>
        <p:txBody>
          <a:bodyPr>
            <a:normAutofit/>
          </a:bodyPr>
          <a:lstStyle/>
          <a:p>
            <a:pPr algn="ctr"/>
            <a:r>
              <a:rPr lang="fi-FI" altLang="fi-FI" sz="4500" dirty="0">
                <a:solidFill>
                  <a:schemeClr val="bg1"/>
                </a:solidFill>
              </a:rPr>
              <a:t>SAFEPOINT+</a:t>
            </a:r>
            <a:r>
              <a:rPr lang="hu-HU" altLang="fi-FI" sz="4500" dirty="0">
                <a:solidFill>
                  <a:schemeClr val="bg1"/>
                </a:solidFill>
              </a:rPr>
              <a:t> technikai Adatok</a:t>
            </a:r>
            <a:endParaRPr lang="fi-FI" altLang="fi-FI" sz="4500" dirty="0">
              <a:solidFill>
                <a:schemeClr val="bg1"/>
              </a:solidFill>
            </a:endParaRP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5774" y="1606872"/>
            <a:ext cx="8256177" cy="5955978"/>
          </a:xfrm>
        </p:spPr>
        <p:txBody>
          <a:bodyPr>
            <a:normAutofit lnSpcReduction="10000"/>
          </a:bodyPr>
          <a:lstStyle/>
          <a:p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Két irányú használhatóság</a:t>
            </a:r>
            <a:endParaRPr lang="fi-FI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2x5L / 1x10L 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kézfertőtlenítő szer</a:t>
            </a:r>
            <a:endParaRPr lang="fi-FI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pari szintű, érintésmentes, szenzoros technológia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Áramellátás 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110…230 Vac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24 Vdc</a:t>
            </a: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Méretek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magasság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 1400 mm, 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szélesség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 350 mm, 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mélység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 230 mm</a:t>
            </a: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Üres tömeg 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25 Kg</a:t>
            </a: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Egyszerű adagolás beállítás 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(milliliter)</a:t>
            </a: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Masszív, stabil váz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Zárható tartályszekrény és útmutató tároló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IP67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 védelem az elektromos részekre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Statikus kisülés elleni védelem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év gyártói garancia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Szivárgásvédelem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Mindkét oldalon egyértelmű, piktogramos használati utasítás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CE 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jelzéssel ellátott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Emelt szintű biztonsági védelem 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Tengeri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Egészségügyi használat stb.</a:t>
            </a:r>
            <a:r>
              <a:rPr lang="en-US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hu-HU" altLang="fi-FI" sz="2025" dirty="0">
                <a:latin typeface="Arial" panose="020B0604020202020204" pitchFamily="34" charset="0"/>
                <a:cs typeface="Arial" panose="020B0604020202020204" pitchFamily="34" charset="0"/>
              </a:rPr>
              <a:t>Kifejlesztve és gyártva Finnországban</a:t>
            </a:r>
            <a:endParaRPr lang="en-US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sz="20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53" y="1606872"/>
            <a:ext cx="4222461" cy="56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6798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9A0AF239-B753-47E7-830C-9202F46C41AA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"/>
            <a:ext cx="13717588" cy="1440000"/>
          </a:xfrm>
        </p:spPr>
        <p:txBody>
          <a:bodyPr>
            <a:normAutofit/>
          </a:bodyPr>
          <a:lstStyle/>
          <a:p>
            <a:pPr algn="ctr"/>
            <a:r>
              <a:rPr lang="hu-HU" altLang="fi-FI" sz="4500" dirty="0">
                <a:solidFill>
                  <a:schemeClr val="bg1"/>
                </a:solidFill>
              </a:rPr>
              <a:t>Tartály szekrény</a:t>
            </a:r>
            <a:endParaRPr lang="fi-FI" altLang="fi-FI" sz="4500" dirty="0">
              <a:solidFill>
                <a:schemeClr val="bg1"/>
              </a:solidFill>
            </a:endParaRP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1829594" y="6229947"/>
            <a:ext cx="2698551" cy="334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Zárható szekrény</a:t>
            </a:r>
            <a:endParaRPr lang="fi-FI" altLang="fi-FI" sz="1575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7162" name="Text Box 10"/>
          <p:cNvSpPr txBox="1">
            <a:spLocks noChangeArrowheads="1"/>
          </p:cNvSpPr>
          <p:nvPr/>
        </p:nvSpPr>
        <p:spPr bwMode="auto">
          <a:xfrm>
            <a:off x="8696522" y="6229946"/>
            <a:ext cx="2708374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i-FI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</a:t>
            </a:r>
            <a:r>
              <a:rPr lang="hu-HU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literes tartályok</a:t>
            </a:r>
          </a:p>
          <a:p>
            <a:pPr algn="ctr">
              <a:spcBef>
                <a:spcPct val="50000"/>
              </a:spcBef>
            </a:pPr>
            <a:r>
              <a:rPr lang="hu-HU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Fertőtlenítőszer</a:t>
            </a:r>
          </a:p>
          <a:p>
            <a:pPr algn="ctr">
              <a:spcBef>
                <a:spcPct val="50000"/>
              </a:spcBef>
            </a:pPr>
            <a:r>
              <a:rPr lang="hu-HU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Csepptartály</a:t>
            </a:r>
            <a:endParaRPr lang="fi-FI" altLang="fi-FI" sz="1575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177163" name="Picture 11" descr="_DSC3245-Ed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594" y="1765102"/>
            <a:ext cx="2698551" cy="405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4" name="Picture 12" descr="_DSC3251-Ed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596" y="1765102"/>
            <a:ext cx="2861072" cy="429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65" name="Picture 13" descr="_DSC3266-Edi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19" y="1765102"/>
            <a:ext cx="3571875" cy="446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66" name="Text Box 14"/>
          <p:cNvSpPr txBox="1">
            <a:spLocks noChangeArrowheads="1"/>
          </p:cNvSpPr>
          <p:nvPr/>
        </p:nvSpPr>
        <p:spPr bwMode="auto">
          <a:xfrm>
            <a:off x="5144294" y="6229946"/>
            <a:ext cx="2708374" cy="1425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Termékdokumentáció tartó</a:t>
            </a:r>
            <a:endParaRPr lang="fi-FI" altLang="fi-FI" sz="1575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i-FI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u-HU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Használati útmutató</a:t>
            </a:r>
            <a:endParaRPr lang="fi-FI" altLang="fi-FI" sz="1575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fi-FI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hu-HU" altLang="fi-FI" sz="1575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Biztonsági adatlapok</a:t>
            </a:r>
            <a:endParaRPr lang="fi-FI" altLang="fi-FI" sz="1575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lang="fi-FI" altLang="fi-FI" sz="1575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217546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A94E714-0569-4C77-B4C6-1C6D0721722B}"/>
              </a:ext>
            </a:extLst>
          </p:cNvPr>
          <p:cNvSpPr/>
          <p:nvPr/>
        </p:nvSpPr>
        <p:spPr>
          <a:xfrm>
            <a:off x="0" y="-1"/>
            <a:ext cx="13717588" cy="14224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altLang="fi-FI" dirty="0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75" y="0"/>
            <a:ext cx="13714913" cy="1440000"/>
          </a:xfrm>
        </p:spPr>
        <p:txBody>
          <a:bodyPr>
            <a:normAutofit/>
          </a:bodyPr>
          <a:lstStyle/>
          <a:p>
            <a:pPr algn="ctr"/>
            <a:r>
              <a:rPr lang="hu-HU" altLang="fi-FI" sz="4500" dirty="0">
                <a:solidFill>
                  <a:schemeClr val="bg1"/>
                </a:solidFill>
                <a:latin typeface="+mj-lt"/>
              </a:rPr>
              <a:t>Fertőtlenítőszer és </a:t>
            </a:r>
            <a:r>
              <a:rPr lang="hu-HU" altLang="fi-FI" sz="4500" dirty="0" err="1">
                <a:solidFill>
                  <a:schemeClr val="bg1"/>
                </a:solidFill>
                <a:latin typeface="+mj-lt"/>
              </a:rPr>
              <a:t>csepptartálY</a:t>
            </a:r>
            <a:endParaRPr lang="fi-FI" altLang="fi-FI" sz="45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53955" name="Picture 3" descr="_DSC4275-Edi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73" y="2480667"/>
            <a:ext cx="2874397" cy="432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6" name="Picture 4" descr="_DSC4352-Edi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203" y="2480665"/>
            <a:ext cx="2790351" cy="432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3957" name="Picture 5" descr="User Manual Images 111010 0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67" y="2480665"/>
            <a:ext cx="2795953" cy="4320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59721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Kiilto teeman värit">
      <a:dk1>
        <a:srgbClr val="004782"/>
      </a:dk1>
      <a:lt1>
        <a:srgbClr val="FFFFFF"/>
      </a:lt1>
      <a:dk2>
        <a:srgbClr val="004782"/>
      </a:dk2>
      <a:lt2>
        <a:srgbClr val="FFFFFF"/>
      </a:lt2>
      <a:accent1>
        <a:srgbClr val="004782"/>
      </a:accent1>
      <a:accent2>
        <a:srgbClr val="FF7800"/>
      </a:accent2>
      <a:accent3>
        <a:srgbClr val="1B97FF"/>
      </a:accent3>
      <a:accent4>
        <a:srgbClr val="3EB1C8"/>
      </a:accent4>
      <a:accent5>
        <a:srgbClr val="4B5050"/>
      </a:accent5>
      <a:accent6>
        <a:srgbClr val="91969B"/>
      </a:accent6>
      <a:hlink>
        <a:srgbClr val="1B97FF"/>
      </a:hlink>
      <a:folHlink>
        <a:srgbClr val="004782"/>
      </a:folHlink>
    </a:clrScheme>
    <a:fontScheme name="Kiilto Oy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alpha val="50196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673267E2A9A48A56BA28285E2221C" ma:contentTypeVersion="13" ma:contentTypeDescription="Create a new document." ma:contentTypeScope="" ma:versionID="9b62dd8f84f537ef2357367bb5124e3a">
  <xsd:schema xmlns:xsd="http://www.w3.org/2001/XMLSchema" xmlns:xs="http://www.w3.org/2001/XMLSchema" xmlns:p="http://schemas.microsoft.com/office/2006/metadata/properties" xmlns:ns3="f7575609-9c70-4307-b4a4-3dc60519ac1d" xmlns:ns4="12e4c4b0-2534-4f0c-870e-2bc0f02ed7e3" targetNamespace="http://schemas.microsoft.com/office/2006/metadata/properties" ma:root="true" ma:fieldsID="3e7140d182e321cd8b4fc73a5616c27c" ns3:_="" ns4:_="">
    <xsd:import namespace="f7575609-9c70-4307-b4a4-3dc60519ac1d"/>
    <xsd:import namespace="12e4c4b0-2534-4f0c-870e-2bc0f02ed7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575609-9c70-4307-b4a4-3dc60519a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e4c4b0-2534-4f0c-870e-2bc0f02ed7e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A8EE74-A642-4F3F-A966-2BE7AB58C736}">
  <ds:schemaRefs>
    <ds:schemaRef ds:uri="f7575609-9c70-4307-b4a4-3dc60519ac1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2e4c4b0-2534-4f0c-870e-2bc0f02ed7e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93400EC-B9DB-4570-865E-6ED72AA601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575609-9c70-4307-b4a4-3dc60519ac1d"/>
    <ds:schemaRef ds:uri="12e4c4b0-2534-4f0c-870e-2bc0f02ed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7319CE-CFF3-497A-8919-408B425596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31498</TotalTime>
  <Words>688</Words>
  <Application>Microsoft Office PowerPoint</Application>
  <PresentationFormat>Egyéni</PresentationFormat>
  <Paragraphs>117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Default Theme</vt:lpstr>
      <vt:lpstr>SafePoint+®</vt:lpstr>
      <vt:lpstr>PowerPoint-bemutató</vt:lpstr>
      <vt:lpstr>Safepoint+ ÁLTALÁNOS INFORMÁCIÓK</vt:lpstr>
      <vt:lpstr>PowerPoint-bemutató</vt:lpstr>
      <vt:lpstr>Safepoint+ Előnyök</vt:lpstr>
      <vt:lpstr>EGYÉRTELMŰ, PIKTOGRAMOS használati útmutató</vt:lpstr>
      <vt:lpstr>SAFEPOINT+ technikai Adatok</vt:lpstr>
      <vt:lpstr>Tartály szekrény</vt:lpstr>
      <vt:lpstr>Fertőtlenítőszer és csepptartálY</vt:lpstr>
      <vt:lpstr>Testreszabható felületek</vt:lpstr>
      <vt:lpstr>Emelt szintű biztonság</vt:lpstr>
      <vt:lpstr>Safepoint+ CE Megfelelőségek</vt:lpstr>
      <vt:lpstr>SafePoint+ Termékinformációs adatlap</vt:lpstr>
      <vt:lpstr>További információk</vt:lpstr>
      <vt:lpstr>PowerPoint-bemutató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Kiilto PowerPoint-pohja 2019 uudella logolla</dc:title>
  <dc:creator>Matti.Raatikainen@kiilto.com;Satu.Makkonen@kiilto.com</dc:creator>
  <cp:keywords>Kiilto Oy; PowerPoint;</cp:keywords>
  <cp:lastModifiedBy>mhbence</cp:lastModifiedBy>
  <cp:revision>5816</cp:revision>
  <dcterms:created xsi:type="dcterms:W3CDTF">2014-11-12T21:47:38Z</dcterms:created>
  <dcterms:modified xsi:type="dcterms:W3CDTF">2020-07-23T11:35:49Z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0x010100AF5673267E2A9A48A56BA28285E2221C</vt:lpwstr>
  </property>
  <property fmtid="{D5CDD505-2E9C-101B-9397-08002B2CF9AE}" pid="3" name="KiiltoFunction">
    <vt:lpwstr/>
  </property>
  <property fmtid="{D5CDD505-2E9C-101B-9397-08002B2CF9AE}" pid="4" name="KiiltoOrganization">
    <vt:lpwstr>4;#Kiilto Oy|b33a8cdd-1e3c-417a-b0cd-06ecda1d963a</vt:lpwstr>
  </property>
  <property fmtid="{D5CDD505-2E9C-101B-9397-08002B2CF9AE}" pid="5" name="KiiltoKeyword">
    <vt:lpwstr/>
  </property>
  <property fmtid="{D5CDD505-2E9C-101B-9397-08002B2CF9AE}" pid="6" name="KiiltoLocation">
    <vt:lpwstr/>
  </property>
</Properties>
</file>